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112_1BD5D806.xml" ContentType="application/vnd.ms-powerpoint.comments+xml"/>
  <Override PartName="/ppt/notesSlides/notesSlide3.xml" ContentType="application/vnd.openxmlformats-officedocument.presentationml.notesSlide+xml"/>
  <Override PartName="/ppt/comments/modernComment_111_483104B7.xml" ContentType="application/vnd.ms-powerpoint.comments+xml"/>
  <Override PartName="/ppt/notesSlides/notesSlide4.xml" ContentType="application/vnd.openxmlformats-officedocument.presentationml.notesSlide+xml"/>
  <Override PartName="/ppt/comments/modernComment_10F_C7A8267.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108_247BCE57.xml" ContentType="application/vnd.ms-powerpoint.comments+xml"/>
  <Override PartName="/ppt/notesSlides/notesSlide8.xml" ContentType="application/vnd.openxmlformats-officedocument.presentationml.notesSlide+xml"/>
  <Override PartName="/ppt/comments/modernComment_113_4CD47A60.xml" ContentType="application/vnd.ms-powerpoint.comments+xml"/>
  <Override PartName="/ppt/notesSlides/notesSlide9.xml" ContentType="application/vnd.openxmlformats-officedocument.presentationml.notesSlide+xml"/>
  <Override PartName="/ppt/comments/modernComment_114_764D6242.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modernComment_117_9D97EFA1.xml" ContentType="application/vnd.ms-powerpoint.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74" r:id="rId3"/>
    <p:sldId id="273" r:id="rId4"/>
    <p:sldId id="271" r:id="rId5"/>
    <p:sldId id="270" r:id="rId6"/>
    <p:sldId id="272" r:id="rId7"/>
    <p:sldId id="258" r:id="rId8"/>
    <p:sldId id="261" r:id="rId9"/>
    <p:sldId id="264" r:id="rId10"/>
    <p:sldId id="265" r:id="rId11"/>
    <p:sldId id="262" r:id="rId12"/>
    <p:sldId id="266" r:id="rId13"/>
    <p:sldId id="267" r:id="rId14"/>
    <p:sldId id="275" r:id="rId15"/>
    <p:sldId id="276" r:id="rId16"/>
    <p:sldId id="280" r:id="rId17"/>
    <p:sldId id="278" r:id="rId18"/>
    <p:sldId id="277" r:id="rId19"/>
    <p:sldId id="279" r:id="rId20"/>
    <p:sldId id="281" r:id="rId21"/>
    <p:sldId id="282" r:id="rId22"/>
    <p:sldId id="283" r:id="rId23"/>
    <p:sldId id="28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9B3AB0E-0C97-F4CC-71BF-A4ED40EAFFD0}" name="Alec Jacobson" initials="AJ" userId="S::alec.jacobson@utoronto.ca::b4930671-dac5-4adf-b309-7b4ea603255c"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0EEA9F-B16C-4AF7-F8B9-27A9A016E803}" v="153" dt="2022-10-28T21:30:00.473"/>
    <p1510:client id="{1915C13E-7355-4771-9184-1DEA18A00E1F}" v="10" dt="2022-10-13T18:50:47.116"/>
    <p1510:client id="{3817F1D4-878E-B681-5536-8AAEF46AB241}" v="52" dt="2022-10-18T18:30:31.415"/>
    <p1510:client id="{4108B3D3-B38F-5480-EAB3-E812D02B86FC}" v="202" dt="2022-10-19T23:16:22.272"/>
    <p1510:client id="{4A7E3C2A-A8CD-AFF0-B270-7AD0F475840B}" v="58" dt="2022-10-20T00:08:00.270"/>
    <p1510:client id="{5DB4AF6E-A01F-9E55-3713-ADC270AF1C32}" v="16" dt="2022-10-18T23:27:22.113"/>
    <p1510:client id="{81B7013C-C758-8A48-3B80-8F0E6DE1701D}" v="15" dt="2022-10-18T17:56:24.963"/>
    <p1510:client id="{9AD1019A-FFAE-2E2B-5E34-1F4375C5F013}" v="279" dt="2022-10-17T14:19:11.499"/>
    <p1510:client id="{9DB1D499-83E7-CB4B-9D62-5F649EF7B00A}" v="1" dt="2022-10-18T18:23:00.353"/>
    <p1510:client id="{A13AF6C9-F211-737C-3C22-98E38730F107}" v="1078" dt="2022-10-16T21:19:08.068"/>
    <p1510:client id="{CAE689C2-F851-9D5C-16B1-EF52054EBF08}" v="243" dt="2022-10-18T17:55:13.171"/>
    <p1510:client id="{D0BF43EF-0A78-FD6C-F60E-F201A3522910}" v="17" dt="2022-10-16T21:27:24.658"/>
    <p1510:client id="{D31AC900-7DC4-22F1-96E1-F1DB01F92359}" v="26" dt="2022-10-13T22:05:25.528"/>
    <p1510:client id="{D7E0B835-746C-48BF-988E-C9A68B4C0012}" v="9" dt="2022-10-20T21:57:02.584"/>
    <p1510:client id="{D8355EDF-358C-8CFC-D3FA-50BC17FE266B}" v="256" dt="2022-10-18T06:40:30.593"/>
    <p1510:client id="{E2B001C9-E62B-5103-5075-1EC116A2F990}" v="104" dt="2022-10-18T23:14:39.853"/>
    <p1510:client id="{F332568F-92AD-25CE-64E3-125491508FC1}" v="2" dt="2022-10-17T14:27:25.136"/>
    <p1510:client id="{FA420A7C-88E9-C6CA-3464-A9DD377D107C}" v="185" dt="2022-10-19T01:13:46.5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comments/modernComment_108_247BCE57.xml><?xml version="1.0" encoding="utf-8"?>
<p188:cmLst xmlns:a="http://schemas.openxmlformats.org/drawingml/2006/main" xmlns:r="http://schemas.openxmlformats.org/officeDocument/2006/relationships" xmlns:p188="http://schemas.microsoft.com/office/powerpoint/2018/8/main">
  <p188:cm id="{D5B2D762-C839-4949-B73F-62D9AB5CD644}" authorId="{49B3AB0E-0C97-F4CC-71BF-A4ED40EAFFD0}" created="2022-10-20T21:54:50.067">
    <pc:sldMkLst xmlns:pc="http://schemas.microsoft.com/office/powerpoint/2013/main/command">
      <pc:docMk/>
      <pc:sldMk cId="612093527" sldId="264"/>
    </pc:sldMkLst>
    <p188:txBody>
      <a:bodyPr/>
      <a:lstStyle/>
      <a:p>
        <a:r>
          <a:rPr lang="en-US"/>
          <a:t>Poor choice of shape. Even the "complete shape" looks fractured (missing head / arms)</a:t>
        </a:r>
      </a:p>
    </p188:txBody>
  </p188:cm>
</p188:cmLst>
</file>

<file path=ppt/comments/modernComment_10F_C7A8267.xml><?xml version="1.0" encoding="utf-8"?>
<p188:cmLst xmlns:a="http://schemas.openxmlformats.org/drawingml/2006/main" xmlns:r="http://schemas.openxmlformats.org/officeDocument/2006/relationships" xmlns:p188="http://schemas.microsoft.com/office/powerpoint/2018/8/main">
  <p188:cm id="{B985A547-1C11-42F1-BDD9-20011DBECE31}" authorId="{49B3AB0E-0C97-F4CC-71BF-A4ED40EAFFD0}" created="2022-10-20T21:52:07.674">
    <pc:sldMkLst xmlns:pc="http://schemas.microsoft.com/office/powerpoint/2013/main/command">
      <pc:docMk/>
      <pc:sldMk cId="209355367" sldId="271"/>
    </pc:sldMkLst>
    <p188:txBody>
      <a:bodyPr/>
      <a:lstStyle/>
      <a:p>
        <a:r>
          <a:rPr lang="en-US"/>
          <a:t>Again, title does nothing. Could instead be something like
"Previous assembly datasets are aimed at manufacturing whole objects from complete parts"</a:t>
        </a:r>
      </a:p>
    </p188:txBody>
  </p188:cm>
</p188:cmLst>
</file>

<file path=ppt/comments/modernComment_111_483104B7.xml><?xml version="1.0" encoding="utf-8"?>
<p188:cmLst xmlns:a="http://schemas.openxmlformats.org/drawingml/2006/main" xmlns:r="http://schemas.openxmlformats.org/officeDocument/2006/relationships" xmlns:p188="http://schemas.microsoft.com/office/powerpoint/2018/8/main">
  <p188:cm id="{CF41C384-6383-4FC4-8292-27785AB3F72C}" authorId="{49B3AB0E-0C97-F4CC-71BF-A4ED40EAFFD0}" created="2022-10-20T21:51:00.126">
    <pc:sldMkLst xmlns:pc="http://schemas.microsoft.com/office/powerpoint/2013/main/command">
      <pc:docMk/>
      <pc:sldMk cId="1211172023" sldId="273"/>
    </pc:sldMkLst>
    <p188:txBody>
      <a:bodyPr/>
      <a:lstStyle/>
      <a:p>
        <a:r>
          <a:rPr lang="en-US"/>
          <a:t>title is boring. Could change to something punchier like "Fractures occur all the time in daily life"</a:t>
        </a:r>
      </a:p>
    </p188:txBody>
  </p188:cm>
</p188:cmLst>
</file>

<file path=ppt/comments/modernComment_112_1BD5D806.xml><?xml version="1.0" encoding="utf-8"?>
<p188:cmLst xmlns:a="http://schemas.openxmlformats.org/drawingml/2006/main" xmlns:r="http://schemas.openxmlformats.org/officeDocument/2006/relationships" xmlns:p188="http://schemas.microsoft.com/office/powerpoint/2018/8/main">
  <p188:cm id="{6DC7DA41-E3DA-4F05-89CF-D4D56349F838}" authorId="{49B3AB0E-0C97-F4CC-71BF-A4ED40EAFFD0}" created="2022-10-20T21:50:05.922">
    <pc:sldMkLst xmlns:pc="http://schemas.microsoft.com/office/powerpoint/2013/main/command">
      <pc:docMk/>
      <pc:sldMk cId="466999302" sldId="274"/>
    </pc:sldMkLst>
    <p188:txBody>
      <a:bodyPr/>
      <a:lstStyle/>
      <a:p>
        <a:r>
          <a:rPr lang="en-US"/>
          <a:t>It's distracting that the scale of the parts is different on the left and right. </a:t>
        </a:r>
      </a:p>
    </p188:txBody>
  </p188:cm>
</p188:cmLst>
</file>

<file path=ppt/comments/modernComment_113_4CD47A60.xml><?xml version="1.0" encoding="utf-8"?>
<p188:cmLst xmlns:a="http://schemas.openxmlformats.org/drawingml/2006/main" xmlns:r="http://schemas.openxmlformats.org/officeDocument/2006/relationships" xmlns:p188="http://schemas.microsoft.com/office/powerpoint/2018/8/main">
  <p188:cm id="{4795215E-ED76-41DE-9F30-DEBE31D29539}" authorId="{49B3AB0E-0C97-F4CC-71BF-A4ED40EAFFD0}" status="resolved" created="2022-10-20T21:55:16.270" complete="100000">
    <ac:deMkLst xmlns:ac="http://schemas.microsoft.com/office/drawing/2013/main/command">
      <pc:docMk xmlns:pc="http://schemas.microsoft.com/office/powerpoint/2013/main/command"/>
      <pc:sldMk xmlns:pc="http://schemas.microsoft.com/office/powerpoint/2013/main/command" cId="1288993376" sldId="275"/>
      <ac:picMk id="9" creationId="{860E7683-213D-F4F7-7896-0E48CAEE9944}"/>
    </ac:deMkLst>
    <p188:txBody>
      <a:bodyPr/>
      <a:lstStyle/>
      <a:p>
        <a:r>
          <a:rPr lang="en-US"/>
          <a:t>font in image does not match font of slides</a:t>
        </a:r>
      </a:p>
    </p188:txBody>
  </p188:cm>
</p188:cmLst>
</file>

<file path=ppt/comments/modernComment_114_764D6242.xml><?xml version="1.0" encoding="utf-8"?>
<p188:cmLst xmlns:a="http://schemas.openxmlformats.org/drawingml/2006/main" xmlns:r="http://schemas.openxmlformats.org/officeDocument/2006/relationships" xmlns:p188="http://schemas.microsoft.com/office/powerpoint/2018/8/main">
  <p188:cm id="{3C86CF5E-1B3C-48BD-BE78-99470844BF92}" authorId="{49B3AB0E-0C97-F4CC-71BF-A4ED40EAFFD0}" status="resolved" created="2022-10-20T21:55:35.817" complete="100000">
    <pc:sldMkLst xmlns:pc="http://schemas.microsoft.com/office/powerpoint/2013/main/command">
      <pc:docMk/>
      <pc:sldMk cId="1984782914" sldId="276"/>
    </pc:sldMkLst>
    <p188:txBody>
      <a:bodyPr/>
      <a:lstStyle/>
      <a:p>
        <a:r>
          <a:rPr lang="en-US"/>
          <a:t>double check that these colors are colorblind safe</a:t>
        </a:r>
      </a:p>
    </p188:txBody>
  </p188:cm>
</p188:cmLst>
</file>

<file path=ppt/comments/modernComment_117_9D97EFA1.xml><?xml version="1.0" encoding="utf-8"?>
<p188:cmLst xmlns:a="http://schemas.openxmlformats.org/drawingml/2006/main" xmlns:r="http://schemas.openxmlformats.org/officeDocument/2006/relationships" xmlns:p188="http://schemas.microsoft.com/office/powerpoint/2018/8/main">
  <p188:cm id="{38D501C8-BB15-4E6C-B2F7-70F77B823A6A}" authorId="{49B3AB0E-0C97-F4CC-71BF-A4ED40EAFFD0}" status="resolved" created="2022-10-20T21:56:13.490" complete="100000">
    <pc:sldMkLst xmlns:pc="http://schemas.microsoft.com/office/powerpoint/2013/main/command">
      <pc:docMk/>
      <pc:sldMk cId="2643980193" sldId="279"/>
    </pc:sldMkLst>
    <p188:txBody>
      <a:bodyPr/>
      <a:lstStyle/>
      <a:p>
        <a:r>
          <a:rPr lang="en-US"/>
          <a:t>"models" is ambiguous. Does this mean new 3d shapes? Or new vision architectures?</a:t>
        </a:r>
      </a:p>
    </p188:txBody>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jpeg>
</file>

<file path=ppt/media/image30.jpeg>
</file>

<file path=ppt/media/image31.png>
</file>

<file path=ppt/media/image32.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C9E733-11B0-4CDA-948E-1A1CB3BF7D57}" type="datetimeFigureOut">
              <a:t>3/30/2023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ECBE2D-6B29-48DE-9F9F-30C1A2AE95E8}" type="slidenum">
              <a:t>‹#›</a:t>
            </a:fld>
            <a:endParaRPr lang="en-US"/>
          </a:p>
        </p:txBody>
      </p:sp>
    </p:spTree>
    <p:extLst>
      <p:ext uri="{BB962C8B-B14F-4D97-AF65-F5344CB8AC3E}">
        <p14:creationId xmlns:p14="http://schemas.microsoft.com/office/powerpoint/2010/main" val="10356498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We present Breaking Bad, a dataset for geometric fracture and reassembly. This is joint work with Silvia, Yun-Chun, Ziyi, Animesh and Alec.</a:t>
            </a:r>
          </a:p>
        </p:txBody>
      </p:sp>
      <p:sp>
        <p:nvSpPr>
          <p:cNvPr id="4" name="Slide Number Placeholder 3"/>
          <p:cNvSpPr>
            <a:spLocks noGrp="1"/>
          </p:cNvSpPr>
          <p:nvPr>
            <p:ph type="sldNum" sz="quarter" idx="5"/>
          </p:nvPr>
        </p:nvSpPr>
        <p:spPr/>
        <p:txBody>
          <a:bodyPr/>
          <a:lstStyle/>
          <a:p>
            <a:fld id="{26ECBE2D-6B29-48DE-9F9F-30C1A2AE95E8}" type="slidenum">
              <a:rPr lang="en-US"/>
              <a:t>1</a:t>
            </a:fld>
            <a:endParaRPr lang="en-US"/>
          </a:p>
        </p:txBody>
      </p:sp>
    </p:spTree>
    <p:extLst>
      <p:ext uri="{BB962C8B-B14F-4D97-AF65-F5344CB8AC3E}">
        <p14:creationId xmlns:p14="http://schemas.microsoft.com/office/powerpoint/2010/main" val="39948874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Qualitatively, to assemble this bottle with different number of pieces, Global and LSTM completely fail when the number is large. DGL is able to place each part back to its original position, but fail to predict the correct orientation</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16</a:t>
            </a:fld>
            <a:endParaRPr lang="en-US"/>
          </a:p>
        </p:txBody>
      </p:sp>
    </p:spTree>
    <p:extLst>
      <p:ext uri="{BB962C8B-B14F-4D97-AF65-F5344CB8AC3E}">
        <p14:creationId xmlns:p14="http://schemas.microsoft.com/office/powerpoint/2010/main" val="26760855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experiments prove that SOTA models suffer from drastic performance drop in geometric assembly. This is because in semantic assembly, each part has a clear meaning, such as the table leg and the chair arm. To leverage such part priors, existing methods apply </a:t>
            </a:r>
            <a:r>
              <a:rPr lang="en-US" err="1"/>
              <a:t>PointNet</a:t>
            </a:r>
            <a:r>
              <a:rPr lang="en-US"/>
              <a:t> to extract global features from each part</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17</a:t>
            </a:fld>
            <a:endParaRPr lang="en-US"/>
          </a:p>
        </p:txBody>
      </p:sp>
    </p:spTree>
    <p:extLst>
      <p:ext uri="{BB962C8B-B14F-4D97-AF65-F5344CB8AC3E}">
        <p14:creationId xmlns:p14="http://schemas.microsoft.com/office/powerpoint/2010/main" val="35963156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However, in geometric assembly, parts are not semantically well-defined. So models need to rely on local features for surface matching, which cannot be achieved by the </a:t>
            </a:r>
            <a:r>
              <a:rPr lang="en-US" err="1"/>
              <a:t>PointNet</a:t>
            </a:r>
            <a:r>
              <a:rPr lang="en-US"/>
              <a:t> global feature in existing methods</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18</a:t>
            </a:fld>
            <a:endParaRPr lang="en-US"/>
          </a:p>
        </p:txBody>
      </p:sp>
    </p:spTree>
    <p:extLst>
      <p:ext uri="{BB962C8B-B14F-4D97-AF65-F5344CB8AC3E}">
        <p14:creationId xmlns:p14="http://schemas.microsoft.com/office/powerpoint/2010/main" val="34248224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summary, we propose Breaking Bad dataset to study the problem of geometric assembly. The poor benchmark results call for new models designed for this task</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19</a:t>
            </a:fld>
            <a:endParaRPr lang="en-US"/>
          </a:p>
        </p:txBody>
      </p:sp>
    </p:spTree>
    <p:extLst>
      <p:ext uri="{BB962C8B-B14F-4D97-AF65-F5344CB8AC3E}">
        <p14:creationId xmlns:p14="http://schemas.microsoft.com/office/powerpoint/2010/main" val="13859191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dataset can also be used in several new tasks, such as sequential decision making in robotics</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20</a:t>
            </a:fld>
            <a:endParaRPr lang="en-US"/>
          </a:p>
        </p:txBody>
      </p:sp>
    </p:spTree>
    <p:extLst>
      <p:ext uri="{BB962C8B-B14F-4D97-AF65-F5344CB8AC3E}">
        <p14:creationId xmlns:p14="http://schemas.microsoft.com/office/powerpoint/2010/main" val="1883128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assembly with missing or distorted parts in archaeology</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21</a:t>
            </a:fld>
            <a:endParaRPr lang="en-US"/>
          </a:p>
        </p:txBody>
      </p:sp>
    </p:spTree>
    <p:extLst>
      <p:ext uri="{BB962C8B-B14F-4D97-AF65-F5344CB8AC3E}">
        <p14:creationId xmlns:p14="http://schemas.microsoft.com/office/powerpoint/2010/main" val="4290913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 real-time example-based fracture algorithms in computer graphics. Overall, we believe our work opens up new possibilities to many promising directions</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22</a:t>
            </a:fld>
            <a:endParaRPr lang="en-US"/>
          </a:p>
        </p:txBody>
      </p:sp>
    </p:spTree>
    <p:extLst>
      <p:ext uri="{BB962C8B-B14F-4D97-AF65-F5344CB8AC3E}">
        <p14:creationId xmlns:p14="http://schemas.microsoft.com/office/powerpoint/2010/main" val="2848390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We present Breaking Bad, a dataset for geometric fracture and reassembly. This is joint work with Silvia, Yun-Chun, Ziyi, Animesh and Alec.</a:t>
            </a:r>
          </a:p>
        </p:txBody>
      </p:sp>
      <p:sp>
        <p:nvSpPr>
          <p:cNvPr id="4" name="Slide Number Placeholder 3"/>
          <p:cNvSpPr>
            <a:spLocks noGrp="1"/>
          </p:cNvSpPr>
          <p:nvPr>
            <p:ph type="sldNum" sz="quarter" idx="5"/>
          </p:nvPr>
        </p:nvSpPr>
        <p:spPr/>
        <p:txBody>
          <a:bodyPr/>
          <a:lstStyle/>
          <a:p>
            <a:fld id="{26ECBE2D-6B29-48DE-9F9F-30C1A2AE95E8}" type="slidenum">
              <a:rPr lang="en-US"/>
              <a:t>23</a:t>
            </a:fld>
            <a:endParaRPr lang="en-US"/>
          </a:p>
        </p:txBody>
      </p:sp>
    </p:spTree>
    <p:extLst>
      <p:ext uri="{BB962C8B-B14F-4D97-AF65-F5344CB8AC3E}">
        <p14:creationId xmlns:p14="http://schemas.microsoft.com/office/powerpoint/2010/main" val="360019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Fracture reassembly aims to compose the fragments of a fractured object back into its original shape.</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2</a:t>
            </a:fld>
            <a:endParaRPr lang="en-US"/>
          </a:p>
        </p:txBody>
      </p:sp>
    </p:spTree>
    <p:extLst>
      <p:ext uri="{BB962C8B-B14F-4D97-AF65-F5344CB8AC3E}">
        <p14:creationId xmlns:p14="http://schemas.microsoft.com/office/powerpoint/2010/main" val="2873853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 applications in artifact preservation, digital heritage archiving, computer vision, robotics and geometry processing, fracture reassembly is a practical yet challenging task that receives attention from multiple communities. </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3</a:t>
            </a:fld>
            <a:endParaRPr lang="en-US"/>
          </a:p>
        </p:txBody>
      </p:sp>
    </p:spTree>
    <p:extLst>
      <p:ext uri="{BB962C8B-B14F-4D97-AF65-F5344CB8AC3E}">
        <p14:creationId xmlns:p14="http://schemas.microsoft.com/office/powerpoint/2010/main" val="2111031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Machine learning approaches have shown progress on the fracture reassembly task, but require large-scale datasets of fractured objects. Existing assembly datasets like </a:t>
            </a:r>
            <a:r>
              <a:rPr lang="en-US" err="1"/>
              <a:t>PartNet</a:t>
            </a:r>
            <a:r>
              <a:rPr lang="en-US"/>
              <a:t>, </a:t>
            </a:r>
            <a:r>
              <a:rPr lang="en-US" err="1"/>
              <a:t>AutoMate</a:t>
            </a:r>
            <a:r>
              <a:rPr lang="en-US"/>
              <a:t> and </a:t>
            </a:r>
            <a:r>
              <a:rPr lang="en-US" err="1"/>
              <a:t>JoinABLe</a:t>
            </a:r>
            <a:r>
              <a:rPr lang="en-US"/>
              <a:t> are constructed based on human or automated  semantic segmentation. </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4</a:t>
            </a:fld>
            <a:endParaRPr lang="en-US"/>
          </a:p>
        </p:txBody>
      </p:sp>
    </p:spTree>
    <p:extLst>
      <p:ext uri="{BB962C8B-B14F-4D97-AF65-F5344CB8AC3E}">
        <p14:creationId xmlns:p14="http://schemas.microsoft.com/office/powerpoint/2010/main" val="29059383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objects in these datasets are decomposed in a semantically consistent way. However, objects that break naturally due to external forces generally do not break into fragments that are semantically well defined. Therefore, existing part assembly datasets are not suitable for studying fracture reassembly. </a:t>
            </a:r>
          </a:p>
        </p:txBody>
      </p:sp>
      <p:sp>
        <p:nvSpPr>
          <p:cNvPr id="4" name="Slide Number Placeholder 3"/>
          <p:cNvSpPr>
            <a:spLocks noGrp="1"/>
          </p:cNvSpPr>
          <p:nvPr>
            <p:ph type="sldNum" sz="quarter" idx="5"/>
          </p:nvPr>
        </p:nvSpPr>
        <p:spPr/>
        <p:txBody>
          <a:bodyPr/>
          <a:lstStyle/>
          <a:p>
            <a:fld id="{26ECBE2D-6B29-48DE-9F9F-30C1A2AE95E8}" type="slidenum">
              <a:rPr lang="en-US"/>
              <a:t>5</a:t>
            </a:fld>
            <a:endParaRPr lang="en-US"/>
          </a:p>
        </p:txBody>
      </p:sp>
    </p:spTree>
    <p:extLst>
      <p:ext uri="{BB962C8B-B14F-4D97-AF65-F5344CB8AC3E}">
        <p14:creationId xmlns:p14="http://schemas.microsoft.com/office/powerpoint/2010/main" val="28111594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paper, we introduce Breaking Bad, a large-scale fractured object dataset. </a:t>
            </a:r>
          </a:p>
        </p:txBody>
      </p:sp>
      <p:sp>
        <p:nvSpPr>
          <p:cNvPr id="4" name="Slide Number Placeholder 3"/>
          <p:cNvSpPr>
            <a:spLocks noGrp="1"/>
          </p:cNvSpPr>
          <p:nvPr>
            <p:ph type="sldNum" sz="quarter" idx="5"/>
          </p:nvPr>
        </p:nvSpPr>
        <p:spPr/>
        <p:txBody>
          <a:bodyPr/>
          <a:lstStyle/>
          <a:p>
            <a:fld id="{26ECBE2D-6B29-48DE-9F9F-30C1A2AE95E8}" type="slidenum">
              <a:rPr lang="en-US"/>
              <a:t>6</a:t>
            </a:fld>
            <a:endParaRPr lang="en-US"/>
          </a:p>
        </p:txBody>
      </p:sp>
    </p:spTree>
    <p:extLst>
      <p:ext uri="{BB962C8B-B14F-4D97-AF65-F5344CB8AC3E}">
        <p14:creationId xmlns:p14="http://schemas.microsoft.com/office/powerpoint/2010/main" val="29486059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Test </a:t>
            </a:r>
            <a:r>
              <a:rPr lang="en-US" err="1">
                <a:cs typeface="Calibri"/>
              </a:rPr>
              <a:t>test</a:t>
            </a:r>
          </a:p>
        </p:txBody>
      </p:sp>
      <p:sp>
        <p:nvSpPr>
          <p:cNvPr id="4" name="Slide Number Placeholder 3"/>
          <p:cNvSpPr>
            <a:spLocks noGrp="1"/>
          </p:cNvSpPr>
          <p:nvPr>
            <p:ph type="sldNum" sz="quarter" idx="5"/>
          </p:nvPr>
        </p:nvSpPr>
        <p:spPr/>
        <p:txBody>
          <a:bodyPr/>
          <a:lstStyle/>
          <a:p>
            <a:fld id="{26ECBE2D-6B29-48DE-9F9F-30C1A2AE95E8}" type="slidenum">
              <a:t>8</a:t>
            </a:fld>
            <a:endParaRPr lang="en-US"/>
          </a:p>
        </p:txBody>
      </p:sp>
    </p:spTree>
    <p:extLst>
      <p:ext uri="{BB962C8B-B14F-4D97-AF65-F5344CB8AC3E}">
        <p14:creationId xmlns:p14="http://schemas.microsoft.com/office/powerpoint/2010/main" val="36650656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 our dataset, we benchmark 3 state-of-the-art semantic assembly methods on it. In general, these models take in point clouds sampled from each part, use </a:t>
            </a:r>
            <a:r>
              <a:rPr lang="en-US" err="1"/>
              <a:t>PointNet</a:t>
            </a:r>
            <a:r>
              <a:rPr lang="en-US"/>
              <a:t> to extract features, and perform inter-part reasoning, followed by pose regression</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14</a:t>
            </a:fld>
            <a:endParaRPr lang="en-US"/>
          </a:p>
        </p:txBody>
      </p:sp>
    </p:spTree>
    <p:extLst>
      <p:ext uri="{BB962C8B-B14F-4D97-AF65-F5344CB8AC3E}">
        <p14:creationId xmlns:p14="http://schemas.microsoft.com/office/powerpoint/2010/main" val="1386765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we show the benchmark results on the everyday subset. We plot the rooted mean squared error of the predicted rotation and translation, lower is better. Overall, DGL performs the best due to its powerful GNN-based reasoning module. And compared to random baseline, these models achieve clear improvements in translation, but still perform very bad in rotation</a:t>
            </a:r>
          </a:p>
          <a:p>
            <a:endParaRPr lang="en-US">
              <a:cs typeface="Calibri"/>
            </a:endParaRPr>
          </a:p>
        </p:txBody>
      </p:sp>
      <p:sp>
        <p:nvSpPr>
          <p:cNvPr id="4" name="Slide Number Placeholder 3"/>
          <p:cNvSpPr>
            <a:spLocks noGrp="1"/>
          </p:cNvSpPr>
          <p:nvPr>
            <p:ph type="sldNum" sz="quarter" idx="5"/>
          </p:nvPr>
        </p:nvSpPr>
        <p:spPr/>
        <p:txBody>
          <a:bodyPr/>
          <a:lstStyle/>
          <a:p>
            <a:fld id="{26ECBE2D-6B29-48DE-9F9F-30C1A2AE95E8}" type="slidenum">
              <a:rPr lang="en-US"/>
              <a:t>15</a:t>
            </a:fld>
            <a:endParaRPr lang="en-US"/>
          </a:p>
        </p:txBody>
      </p:sp>
    </p:spTree>
    <p:extLst>
      <p:ext uri="{BB962C8B-B14F-4D97-AF65-F5344CB8AC3E}">
        <p14:creationId xmlns:p14="http://schemas.microsoft.com/office/powerpoint/2010/main" val="2866236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3/30/2023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3/30/2023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3/30/2023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3/30/2023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18/10/relationships/comments" Target="../comments/modernComment_113_4CD47A60.xm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microsoft.com/office/2018/10/relationships/comments" Target="../comments/modernComment_114_764D6242.xm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18/10/relationships/comments" Target="../comments/modernComment_117_9D97EFA1.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12_1BD5D806.xm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breaking-bad-dataset.github.io/"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microsoft.com/office/2018/10/relationships/comments" Target="../comments/modernComment_111_483104B7.xml"/><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microsoft.com/office/2018/10/relationships/comments" Target="../comments/modernComment_10F_C7A8267.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microsoft.com/office/2018/10/relationships/comments" Target="../comments/modernComment_108_247BCE5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150" y="169863"/>
            <a:ext cx="12077700" cy="2787650"/>
          </a:xfrm>
        </p:spPr>
        <p:txBody>
          <a:bodyPr vert="horz" lIns="91440" tIns="45720" rIns="91440" bIns="45720" rtlCol="0" anchor="ctr">
            <a:normAutofit/>
          </a:bodyPr>
          <a:lstStyle/>
          <a:p>
            <a:r>
              <a:rPr lang="en-US">
                <a:cs typeface="Calibri Light"/>
              </a:rPr>
              <a:t>Breaking Bad: A Dataset for Geometric Fracture and Reassembly</a:t>
            </a:r>
            <a:endParaRPr lang="en-US"/>
          </a:p>
        </p:txBody>
      </p:sp>
      <p:pic>
        <p:nvPicPr>
          <p:cNvPr id="6" name="Picture 6" descr="A picture containing person, person, clothing, suit&#10;&#10;Description automatically generated">
            <a:extLst>
              <a:ext uri="{FF2B5EF4-FFF2-40B4-BE49-F238E27FC236}">
                <a16:creationId xmlns:a16="http://schemas.microsoft.com/office/drawing/2014/main" id="{8225DE3A-AFF3-6B04-0E05-B169FAF304D1}"/>
              </a:ext>
            </a:extLst>
          </p:cNvPr>
          <p:cNvPicPr>
            <a:picLocks noChangeAspect="1"/>
          </p:cNvPicPr>
          <p:nvPr/>
        </p:nvPicPr>
        <p:blipFill>
          <a:blip r:embed="rId3"/>
          <a:stretch>
            <a:fillRect/>
          </a:stretch>
        </p:blipFill>
        <p:spPr>
          <a:xfrm>
            <a:off x="7439025" y="3962400"/>
            <a:ext cx="1752600" cy="1790700"/>
          </a:xfrm>
          <a:prstGeom prst="rect">
            <a:avLst/>
          </a:prstGeom>
        </p:spPr>
      </p:pic>
      <p:pic>
        <p:nvPicPr>
          <p:cNvPr id="7" name="Picture 7">
            <a:extLst>
              <a:ext uri="{FF2B5EF4-FFF2-40B4-BE49-F238E27FC236}">
                <a16:creationId xmlns:a16="http://schemas.microsoft.com/office/drawing/2014/main" id="{00317BAD-2CCD-3084-76D6-53A9C51B0F7A}"/>
              </a:ext>
            </a:extLst>
          </p:cNvPr>
          <p:cNvPicPr>
            <a:picLocks noChangeAspect="1"/>
          </p:cNvPicPr>
          <p:nvPr/>
        </p:nvPicPr>
        <p:blipFill>
          <a:blip r:embed="rId4"/>
          <a:stretch>
            <a:fillRect/>
          </a:stretch>
        </p:blipFill>
        <p:spPr>
          <a:xfrm>
            <a:off x="5219700" y="3961120"/>
            <a:ext cx="1752600" cy="1793260"/>
          </a:xfrm>
          <a:prstGeom prst="rect">
            <a:avLst/>
          </a:prstGeom>
        </p:spPr>
      </p:pic>
      <p:pic>
        <p:nvPicPr>
          <p:cNvPr id="8" name="Picture 8">
            <a:extLst>
              <a:ext uri="{FF2B5EF4-FFF2-40B4-BE49-F238E27FC236}">
                <a16:creationId xmlns:a16="http://schemas.microsoft.com/office/drawing/2014/main" id="{95D5F2B2-D91D-FE5F-8AC1-E5B0BFB9F384}"/>
              </a:ext>
            </a:extLst>
          </p:cNvPr>
          <p:cNvPicPr>
            <a:picLocks noChangeAspect="1"/>
          </p:cNvPicPr>
          <p:nvPr/>
        </p:nvPicPr>
        <p:blipFill>
          <a:blip r:embed="rId5"/>
          <a:stretch>
            <a:fillRect/>
          </a:stretch>
        </p:blipFill>
        <p:spPr>
          <a:xfrm>
            <a:off x="9658350" y="3962400"/>
            <a:ext cx="1790700" cy="1790700"/>
          </a:xfrm>
          <a:prstGeom prst="rect">
            <a:avLst/>
          </a:prstGeom>
        </p:spPr>
      </p:pic>
      <p:pic>
        <p:nvPicPr>
          <p:cNvPr id="9" name="Picture 9">
            <a:extLst>
              <a:ext uri="{FF2B5EF4-FFF2-40B4-BE49-F238E27FC236}">
                <a16:creationId xmlns:a16="http://schemas.microsoft.com/office/drawing/2014/main" id="{4A9540FB-48EF-E595-836A-A2125EAB6D93}"/>
              </a:ext>
            </a:extLst>
          </p:cNvPr>
          <p:cNvPicPr>
            <a:picLocks noChangeAspect="1"/>
          </p:cNvPicPr>
          <p:nvPr/>
        </p:nvPicPr>
        <p:blipFill>
          <a:blip r:embed="rId6"/>
          <a:stretch>
            <a:fillRect/>
          </a:stretch>
        </p:blipFill>
        <p:spPr>
          <a:xfrm>
            <a:off x="504825" y="3961472"/>
            <a:ext cx="1962150" cy="1792556"/>
          </a:xfrm>
          <a:prstGeom prst="rect">
            <a:avLst/>
          </a:prstGeom>
        </p:spPr>
      </p:pic>
      <p:pic>
        <p:nvPicPr>
          <p:cNvPr id="10" name="Picture 10" descr="A person taking a selfie with a city in the background&#10;&#10;Description automatically generated">
            <a:extLst>
              <a:ext uri="{FF2B5EF4-FFF2-40B4-BE49-F238E27FC236}">
                <a16:creationId xmlns:a16="http://schemas.microsoft.com/office/drawing/2014/main" id="{76250D51-294B-BF9B-1FDF-07D9DFF1DF84}"/>
              </a:ext>
            </a:extLst>
          </p:cNvPr>
          <p:cNvPicPr>
            <a:picLocks noChangeAspect="1"/>
          </p:cNvPicPr>
          <p:nvPr/>
        </p:nvPicPr>
        <p:blipFill>
          <a:blip r:embed="rId7"/>
          <a:stretch>
            <a:fillRect/>
          </a:stretch>
        </p:blipFill>
        <p:spPr>
          <a:xfrm>
            <a:off x="2933700" y="3962400"/>
            <a:ext cx="1819275" cy="1790700"/>
          </a:xfrm>
          <a:prstGeom prst="rect">
            <a:avLst/>
          </a:prstGeom>
        </p:spPr>
      </p:pic>
      <p:sp>
        <p:nvSpPr>
          <p:cNvPr id="12" name="Content Placeholder 2">
            <a:extLst>
              <a:ext uri="{FF2B5EF4-FFF2-40B4-BE49-F238E27FC236}">
                <a16:creationId xmlns:a16="http://schemas.microsoft.com/office/drawing/2014/main" id="{120DE989-0D3B-4406-3CA3-6AC0ECFC9305}"/>
              </a:ext>
            </a:extLst>
          </p:cNvPr>
          <p:cNvSpPr txBox="1">
            <a:spLocks/>
          </p:cNvSpPr>
          <p:nvPr/>
        </p:nvSpPr>
        <p:spPr>
          <a:xfrm>
            <a:off x="483329" y="5751587"/>
            <a:ext cx="2006916"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Silvia </a:t>
            </a:r>
            <a:r>
              <a:rPr lang="en-US" err="1">
                <a:cs typeface="Calibri" panose="020F0502020204030204"/>
              </a:rPr>
              <a:t>Sellán</a:t>
            </a:r>
          </a:p>
        </p:txBody>
      </p:sp>
      <p:sp>
        <p:nvSpPr>
          <p:cNvPr id="13" name="Content Placeholder 2">
            <a:extLst>
              <a:ext uri="{FF2B5EF4-FFF2-40B4-BE49-F238E27FC236}">
                <a16:creationId xmlns:a16="http://schemas.microsoft.com/office/drawing/2014/main" id="{86635AFF-3449-A105-38DC-84F492D41A8F}"/>
              </a:ext>
            </a:extLst>
          </p:cNvPr>
          <p:cNvSpPr txBox="1">
            <a:spLocks/>
          </p:cNvSpPr>
          <p:nvPr/>
        </p:nvSpPr>
        <p:spPr>
          <a:xfrm>
            <a:off x="2769328" y="5751586"/>
            <a:ext cx="2149791"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Yun-Chun Chen</a:t>
            </a:r>
            <a:endParaRPr lang="en-US"/>
          </a:p>
        </p:txBody>
      </p:sp>
      <p:sp>
        <p:nvSpPr>
          <p:cNvPr id="14" name="Content Placeholder 2">
            <a:extLst>
              <a:ext uri="{FF2B5EF4-FFF2-40B4-BE49-F238E27FC236}">
                <a16:creationId xmlns:a16="http://schemas.microsoft.com/office/drawing/2014/main" id="{2A759B1A-1410-FF71-CD42-92BEACA1470E}"/>
              </a:ext>
            </a:extLst>
          </p:cNvPr>
          <p:cNvSpPr txBox="1">
            <a:spLocks/>
          </p:cNvSpPr>
          <p:nvPr/>
        </p:nvSpPr>
        <p:spPr>
          <a:xfrm>
            <a:off x="5093428" y="5751586"/>
            <a:ext cx="2006916"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Ziyi Wu</a:t>
            </a:r>
            <a:endParaRPr lang="en-US"/>
          </a:p>
        </p:txBody>
      </p:sp>
      <p:sp>
        <p:nvSpPr>
          <p:cNvPr id="15" name="Content Placeholder 2">
            <a:extLst>
              <a:ext uri="{FF2B5EF4-FFF2-40B4-BE49-F238E27FC236}">
                <a16:creationId xmlns:a16="http://schemas.microsoft.com/office/drawing/2014/main" id="{0B49A0FD-C972-A15B-00A4-723D194A293E}"/>
              </a:ext>
            </a:extLst>
          </p:cNvPr>
          <p:cNvSpPr txBox="1">
            <a:spLocks/>
          </p:cNvSpPr>
          <p:nvPr/>
        </p:nvSpPr>
        <p:spPr>
          <a:xfrm>
            <a:off x="7312753" y="5751586"/>
            <a:ext cx="2006916"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Animesh Garg</a:t>
            </a:r>
            <a:endParaRPr lang="en-US"/>
          </a:p>
        </p:txBody>
      </p:sp>
      <p:sp>
        <p:nvSpPr>
          <p:cNvPr id="16" name="Content Placeholder 2">
            <a:extLst>
              <a:ext uri="{FF2B5EF4-FFF2-40B4-BE49-F238E27FC236}">
                <a16:creationId xmlns:a16="http://schemas.microsoft.com/office/drawing/2014/main" id="{B8D60037-F769-C345-4DBD-CFEAFFA3971A}"/>
              </a:ext>
            </a:extLst>
          </p:cNvPr>
          <p:cNvSpPr txBox="1">
            <a:spLocks/>
          </p:cNvSpPr>
          <p:nvPr/>
        </p:nvSpPr>
        <p:spPr>
          <a:xfrm>
            <a:off x="9551128" y="5751586"/>
            <a:ext cx="2006916"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Alec Jacobson</a:t>
            </a:r>
            <a:endParaRPr lang="en-US"/>
          </a:p>
        </p:txBody>
      </p:sp>
      <p:sp>
        <p:nvSpPr>
          <p:cNvPr id="17" name="Content Placeholder 2">
            <a:extLst>
              <a:ext uri="{FF2B5EF4-FFF2-40B4-BE49-F238E27FC236}">
                <a16:creationId xmlns:a16="http://schemas.microsoft.com/office/drawing/2014/main" id="{2DC2F05E-905E-10FC-500A-5C55215F819E}"/>
              </a:ext>
            </a:extLst>
          </p:cNvPr>
          <p:cNvSpPr txBox="1">
            <a:spLocks/>
          </p:cNvSpPr>
          <p:nvPr/>
        </p:nvSpPr>
        <p:spPr>
          <a:xfrm>
            <a:off x="626203" y="2751211"/>
            <a:ext cx="10950891" cy="679049"/>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Neural Information Processing Systems (</a:t>
            </a:r>
            <a:r>
              <a:rPr lang="en-US" err="1">
                <a:cs typeface="Calibri" panose="020F0502020204030204"/>
              </a:rPr>
              <a:t>NeurIPS</a:t>
            </a:r>
            <a:r>
              <a:rPr lang="en-US">
                <a:cs typeface="Calibri" panose="020F0502020204030204"/>
              </a:rPr>
              <a:t>) Track on Datasets and Benchmarks, 2022</a:t>
            </a: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Dataset generation</a:t>
            </a:r>
            <a:endParaRPr lang="en-US"/>
          </a:p>
        </p:txBody>
      </p:sp>
      <p:pic>
        <p:nvPicPr>
          <p:cNvPr id="4" name="Picture 4" descr="A picture containing dark&#10;&#10;Description automatically generated">
            <a:extLst>
              <a:ext uri="{FF2B5EF4-FFF2-40B4-BE49-F238E27FC236}">
                <a16:creationId xmlns:a16="http://schemas.microsoft.com/office/drawing/2014/main" id="{F2ACC12C-38AB-4F10-B095-A09F39B36F49}"/>
              </a:ext>
            </a:extLst>
          </p:cNvPr>
          <p:cNvPicPr>
            <a:picLocks noChangeAspect="1"/>
          </p:cNvPicPr>
          <p:nvPr/>
        </p:nvPicPr>
        <p:blipFill rotWithShape="1">
          <a:blip r:embed="rId2"/>
          <a:srcRect l="12708" t="20276" r="28741" b="28138"/>
          <a:stretch/>
        </p:blipFill>
        <p:spPr>
          <a:xfrm>
            <a:off x="428996" y="3823646"/>
            <a:ext cx="11733960" cy="2226101"/>
          </a:xfrm>
          <a:prstGeom prst="rect">
            <a:avLst/>
          </a:prstGeom>
        </p:spPr>
      </p:pic>
      <p:sp>
        <p:nvSpPr>
          <p:cNvPr id="10" name="Content Placeholder 2">
            <a:extLst>
              <a:ext uri="{FF2B5EF4-FFF2-40B4-BE49-F238E27FC236}">
                <a16:creationId xmlns:a16="http://schemas.microsoft.com/office/drawing/2014/main" id="{37087A6D-8C87-BEA7-DE02-5C31CEA8A712}"/>
              </a:ext>
            </a:extLst>
          </p:cNvPr>
          <p:cNvSpPr txBox="1">
            <a:spLocks/>
          </p:cNvSpPr>
          <p:nvPr/>
        </p:nvSpPr>
        <p:spPr>
          <a:xfrm>
            <a:off x="838200" y="1825625"/>
            <a:ext cx="5049981"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Arial" panose="020B0604020202020204" pitchFamily="34" charset="0"/>
              <a:buAutoNum type="arabicPeriod"/>
            </a:pPr>
            <a:r>
              <a:rPr lang="en-US">
                <a:cs typeface="Calibri" panose="020F0502020204030204"/>
              </a:rPr>
              <a:t>Select 10k base shapes from </a:t>
            </a:r>
            <a:r>
              <a:rPr lang="en-US" err="1">
                <a:cs typeface="Calibri" panose="020F0502020204030204"/>
              </a:rPr>
              <a:t>PartNet</a:t>
            </a:r>
            <a:r>
              <a:rPr lang="en-US">
                <a:cs typeface="Calibri" panose="020F0502020204030204"/>
              </a:rPr>
              <a:t> and Thingi10k</a:t>
            </a:r>
          </a:p>
          <a:p>
            <a:pPr marL="514350" indent="-514350">
              <a:buFont typeface="Arial" panose="020B0604020202020204" pitchFamily="34" charset="0"/>
              <a:buAutoNum type="arabicPeriod"/>
            </a:pPr>
            <a:r>
              <a:rPr lang="en-US">
                <a:cs typeface="Calibri" panose="020F0502020204030204"/>
              </a:rPr>
              <a:t>Compute 20 first fracture modes for each base shape</a:t>
            </a:r>
          </a:p>
          <a:p>
            <a:pPr marL="514350" indent="-514350">
              <a:buFont typeface="Arial" panose="020B0604020202020204" pitchFamily="34" charset="0"/>
              <a:buAutoNum type="arabicPeriod"/>
            </a:pPr>
            <a:endParaRPr lang="en-US">
              <a:cs typeface="Calibri" panose="020F0502020204030204"/>
            </a:endParaRPr>
          </a:p>
        </p:txBody>
      </p:sp>
    </p:spTree>
    <p:extLst>
      <p:ext uri="{BB962C8B-B14F-4D97-AF65-F5344CB8AC3E}">
        <p14:creationId xmlns:p14="http://schemas.microsoft.com/office/powerpoint/2010/main" val="2255823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Dataset generation</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5049981" cy="4351338"/>
          </a:xfrm>
        </p:spPr>
        <p:txBody>
          <a:bodyPr vert="horz" lIns="91440" tIns="45720" rIns="91440" bIns="45720" rtlCol="0" anchor="t">
            <a:normAutofit/>
          </a:bodyPr>
          <a:lstStyle/>
          <a:p>
            <a:pPr marL="514350" indent="-514350">
              <a:buAutoNum type="arabicPeriod"/>
            </a:pPr>
            <a:r>
              <a:rPr lang="en-US">
                <a:cs typeface="Calibri" panose="020F0502020204030204"/>
              </a:rPr>
              <a:t>Select 10k base shapes from </a:t>
            </a:r>
            <a:r>
              <a:rPr lang="en-US" err="1">
                <a:cs typeface="Calibri" panose="020F0502020204030204"/>
              </a:rPr>
              <a:t>PartNet</a:t>
            </a:r>
            <a:r>
              <a:rPr lang="en-US">
                <a:cs typeface="Calibri" panose="020F0502020204030204"/>
              </a:rPr>
              <a:t> and Thingi10k</a:t>
            </a:r>
          </a:p>
          <a:p>
            <a:pPr marL="514350" indent="-514350">
              <a:buAutoNum type="arabicPeriod"/>
            </a:pPr>
            <a:r>
              <a:rPr lang="en-US">
                <a:cs typeface="Calibri" panose="020F0502020204030204"/>
              </a:rPr>
              <a:t>Compute 20 first fracture modes for each base shape</a:t>
            </a:r>
          </a:p>
          <a:p>
            <a:pPr marL="514350" indent="-514350">
              <a:buAutoNum type="arabicPeriod"/>
            </a:pPr>
            <a:r>
              <a:rPr lang="en-US">
                <a:cs typeface="Calibri" panose="020F0502020204030204"/>
              </a:rPr>
              <a:t>Simulate random impacts to produce 80 different fractures</a:t>
            </a:r>
          </a:p>
          <a:p>
            <a:pPr marL="514350" indent="-514350">
              <a:buAutoNum type="arabicPeriod"/>
            </a:pPr>
            <a:endParaRPr lang="en-US">
              <a:cs typeface="Calibri" panose="020F0502020204030204"/>
            </a:endParaRPr>
          </a:p>
        </p:txBody>
      </p:sp>
      <p:pic>
        <p:nvPicPr>
          <p:cNvPr id="4" name="Picture 4" descr="A picture containing person, old&#10;&#10;Description automatically generated">
            <a:extLst>
              <a:ext uri="{FF2B5EF4-FFF2-40B4-BE49-F238E27FC236}">
                <a16:creationId xmlns:a16="http://schemas.microsoft.com/office/drawing/2014/main" id="{27A76045-E061-A86A-A29C-98003824A956}"/>
              </a:ext>
            </a:extLst>
          </p:cNvPr>
          <p:cNvPicPr>
            <a:picLocks noChangeAspect="1"/>
          </p:cNvPicPr>
          <p:nvPr/>
        </p:nvPicPr>
        <p:blipFill rotWithShape="1">
          <a:blip r:embed="rId2"/>
          <a:srcRect l="24167" r="22500" b="-193"/>
          <a:stretch/>
        </p:blipFill>
        <p:spPr>
          <a:xfrm>
            <a:off x="6324600" y="1387411"/>
            <a:ext cx="5595943" cy="3792668"/>
          </a:xfrm>
          <a:prstGeom prst="rect">
            <a:avLst/>
          </a:prstGeom>
        </p:spPr>
      </p:pic>
    </p:spTree>
    <p:extLst>
      <p:ext uri="{BB962C8B-B14F-4D97-AF65-F5344CB8AC3E}">
        <p14:creationId xmlns:p14="http://schemas.microsoft.com/office/powerpoint/2010/main" val="184732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Our dataset: 1M fractures</a:t>
            </a:r>
            <a:endParaRPr lang="en-US"/>
          </a:p>
        </p:txBody>
      </p:sp>
      <p:pic>
        <p:nvPicPr>
          <p:cNvPr id="7" name="Picture 7">
            <a:extLst>
              <a:ext uri="{FF2B5EF4-FFF2-40B4-BE49-F238E27FC236}">
                <a16:creationId xmlns:a16="http://schemas.microsoft.com/office/drawing/2014/main" id="{3ABFA566-C1A0-E5B4-2BBD-739B80FD1E51}"/>
              </a:ext>
            </a:extLst>
          </p:cNvPr>
          <p:cNvPicPr>
            <a:picLocks noGrp="1" noChangeAspect="1"/>
          </p:cNvPicPr>
          <p:nvPr>
            <p:ph idx="1"/>
          </p:nvPr>
        </p:nvPicPr>
        <p:blipFill>
          <a:blip r:embed="rId2"/>
          <a:stretch>
            <a:fillRect/>
          </a:stretch>
        </p:blipFill>
        <p:spPr>
          <a:xfrm>
            <a:off x="1587" y="1568450"/>
            <a:ext cx="12198351" cy="6103938"/>
          </a:xfrm>
        </p:spPr>
      </p:pic>
    </p:spTree>
    <p:extLst>
      <p:ext uri="{BB962C8B-B14F-4D97-AF65-F5344CB8AC3E}">
        <p14:creationId xmlns:p14="http://schemas.microsoft.com/office/powerpoint/2010/main" val="25456327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Our dataset: 1M fractures</a:t>
            </a:r>
            <a:endParaRPr lang="en-US"/>
          </a:p>
        </p:txBody>
      </p:sp>
      <p:pic>
        <p:nvPicPr>
          <p:cNvPr id="5" name="Picture 5" descr="A picture containing indoor, arranged, colorful, several&#10;&#10;Description automatically generated">
            <a:extLst>
              <a:ext uri="{FF2B5EF4-FFF2-40B4-BE49-F238E27FC236}">
                <a16:creationId xmlns:a16="http://schemas.microsoft.com/office/drawing/2014/main" id="{26E602FE-4E5C-6494-20B0-9428AA16B5E0}"/>
              </a:ext>
            </a:extLst>
          </p:cNvPr>
          <p:cNvPicPr>
            <a:picLocks noGrp="1" noChangeAspect="1"/>
          </p:cNvPicPr>
          <p:nvPr>
            <p:ph idx="1"/>
          </p:nvPr>
        </p:nvPicPr>
        <p:blipFill>
          <a:blip r:embed="rId2"/>
          <a:stretch>
            <a:fillRect/>
          </a:stretch>
        </p:blipFill>
        <p:spPr>
          <a:xfrm>
            <a:off x="171450" y="2058372"/>
            <a:ext cx="11849100" cy="3457219"/>
          </a:xfrm>
        </p:spPr>
      </p:pic>
    </p:spTree>
    <p:extLst>
      <p:ext uri="{BB962C8B-B14F-4D97-AF65-F5344CB8AC3E}">
        <p14:creationId xmlns:p14="http://schemas.microsoft.com/office/powerpoint/2010/main" val="4099341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Benchmark</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10600651" cy="4351338"/>
          </a:xfrm>
        </p:spPr>
        <p:txBody>
          <a:bodyPr vert="horz" lIns="91440" tIns="45720" rIns="91440" bIns="45720" rtlCol="0" anchor="t">
            <a:normAutofit/>
          </a:bodyPr>
          <a:lstStyle/>
          <a:p>
            <a:pPr marL="514350" indent="-514350">
              <a:buAutoNum type="arabicPeriod"/>
            </a:pPr>
            <a:r>
              <a:rPr lang="en-US">
                <a:cs typeface="Calibri" panose="020F0502020204030204"/>
              </a:rPr>
              <a:t>Select 3 SOTA semantic assembly models</a:t>
            </a:r>
          </a:p>
        </p:txBody>
      </p:sp>
      <p:pic>
        <p:nvPicPr>
          <p:cNvPr id="9" name="Picture 9" descr="Diagram&#10;&#10;Description automatically generated">
            <a:extLst>
              <a:ext uri="{FF2B5EF4-FFF2-40B4-BE49-F238E27FC236}">
                <a16:creationId xmlns:a16="http://schemas.microsoft.com/office/drawing/2014/main" id="{860E7683-213D-F4F7-7896-0E48CAEE9944}"/>
              </a:ext>
            </a:extLst>
          </p:cNvPr>
          <p:cNvPicPr>
            <a:picLocks noChangeAspect="1"/>
          </p:cNvPicPr>
          <p:nvPr/>
        </p:nvPicPr>
        <p:blipFill rotWithShape="1">
          <a:blip r:embed="rId4"/>
          <a:srcRect r="82" b="13921"/>
          <a:stretch/>
        </p:blipFill>
        <p:spPr>
          <a:xfrm>
            <a:off x="1689161" y="2508857"/>
            <a:ext cx="8813363" cy="3187700"/>
          </a:xfrm>
          <a:prstGeom prst="rect">
            <a:avLst/>
          </a:prstGeom>
        </p:spPr>
      </p:pic>
      <p:sp>
        <p:nvSpPr>
          <p:cNvPr id="5" name="Content Placeholder 2">
            <a:extLst>
              <a:ext uri="{FF2B5EF4-FFF2-40B4-BE49-F238E27FC236}">
                <a16:creationId xmlns:a16="http://schemas.microsoft.com/office/drawing/2014/main" id="{1BB26D32-2492-751C-6026-008DE6E3A48F}"/>
              </a:ext>
            </a:extLst>
          </p:cNvPr>
          <p:cNvSpPr txBox="1">
            <a:spLocks/>
          </p:cNvSpPr>
          <p:nvPr/>
        </p:nvSpPr>
        <p:spPr>
          <a:xfrm>
            <a:off x="1479802" y="5702863"/>
            <a:ext cx="1616391" cy="6790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cs typeface="Calibri" panose="020F0502020204030204"/>
              </a:rPr>
              <a:t>Object</a:t>
            </a:r>
            <a:endParaRPr lang="en-US"/>
          </a:p>
        </p:txBody>
      </p:sp>
      <p:sp>
        <p:nvSpPr>
          <p:cNvPr id="6" name="Content Placeholder 2">
            <a:extLst>
              <a:ext uri="{FF2B5EF4-FFF2-40B4-BE49-F238E27FC236}">
                <a16:creationId xmlns:a16="http://schemas.microsoft.com/office/drawing/2014/main" id="{ABE4FA6A-40F1-61D5-6C67-9A56C4888A58}"/>
              </a:ext>
            </a:extLst>
          </p:cNvPr>
          <p:cNvSpPr txBox="1">
            <a:spLocks/>
          </p:cNvSpPr>
          <p:nvPr/>
        </p:nvSpPr>
        <p:spPr>
          <a:xfrm>
            <a:off x="2677230" y="5702862"/>
            <a:ext cx="1616391" cy="6790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cs typeface="Calibri" panose="020F0502020204030204"/>
              </a:rPr>
              <a:t>Pieces</a:t>
            </a:r>
            <a:endParaRPr lang="en-US" dirty="0"/>
          </a:p>
        </p:txBody>
      </p:sp>
      <p:sp>
        <p:nvSpPr>
          <p:cNvPr id="7" name="Content Placeholder 2">
            <a:extLst>
              <a:ext uri="{FF2B5EF4-FFF2-40B4-BE49-F238E27FC236}">
                <a16:creationId xmlns:a16="http://schemas.microsoft.com/office/drawing/2014/main" id="{4404D1D0-20B2-498E-12AE-89C0B3C5893E}"/>
              </a:ext>
            </a:extLst>
          </p:cNvPr>
          <p:cNvSpPr txBox="1">
            <a:spLocks/>
          </p:cNvSpPr>
          <p:nvPr/>
        </p:nvSpPr>
        <p:spPr>
          <a:xfrm>
            <a:off x="4085116" y="5702862"/>
            <a:ext cx="1616391" cy="6790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cs typeface="Calibri" panose="020F0502020204030204"/>
              </a:rPr>
              <a:t>Points</a:t>
            </a:r>
            <a:endParaRPr lang="en-US" dirty="0"/>
          </a:p>
        </p:txBody>
      </p:sp>
      <p:sp>
        <p:nvSpPr>
          <p:cNvPr id="8" name="Content Placeholder 2">
            <a:extLst>
              <a:ext uri="{FF2B5EF4-FFF2-40B4-BE49-F238E27FC236}">
                <a16:creationId xmlns:a16="http://schemas.microsoft.com/office/drawing/2014/main" id="{B8B49B04-E2DC-A4D6-48AB-7AE0DC2FB22C}"/>
              </a:ext>
            </a:extLst>
          </p:cNvPr>
          <p:cNvSpPr txBox="1">
            <a:spLocks/>
          </p:cNvSpPr>
          <p:nvPr/>
        </p:nvSpPr>
        <p:spPr>
          <a:xfrm>
            <a:off x="7212944" y="5702862"/>
            <a:ext cx="1616391" cy="6790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cs typeface="Calibri" panose="020F0502020204030204"/>
              </a:rPr>
              <a:t>Poses</a:t>
            </a:r>
            <a:endParaRPr lang="en-US" dirty="0"/>
          </a:p>
        </p:txBody>
      </p:sp>
      <p:sp>
        <p:nvSpPr>
          <p:cNvPr id="10" name="Content Placeholder 2">
            <a:extLst>
              <a:ext uri="{FF2B5EF4-FFF2-40B4-BE49-F238E27FC236}">
                <a16:creationId xmlns:a16="http://schemas.microsoft.com/office/drawing/2014/main" id="{78D2E1D9-D8E8-CE31-BEC3-FA80E3AFC578}"/>
              </a:ext>
            </a:extLst>
          </p:cNvPr>
          <p:cNvSpPr txBox="1">
            <a:spLocks/>
          </p:cNvSpPr>
          <p:nvPr/>
        </p:nvSpPr>
        <p:spPr>
          <a:xfrm>
            <a:off x="8831287" y="5702863"/>
            <a:ext cx="1616391" cy="6790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cs typeface="Calibri" panose="020F0502020204030204"/>
              </a:rPr>
              <a:t>Assembly</a:t>
            </a:r>
            <a:endParaRPr lang="en-US" dirty="0"/>
          </a:p>
        </p:txBody>
      </p:sp>
    </p:spTree>
    <p:extLst>
      <p:ext uri="{BB962C8B-B14F-4D97-AF65-F5344CB8AC3E}">
        <p14:creationId xmlns:p14="http://schemas.microsoft.com/office/powerpoint/2010/main" val="1288993376"/>
      </p:ext>
    </p:extLst>
  </p:cSld>
  <p:clrMapOvr>
    <a:masterClrMapping/>
  </p:clrMapOvr>
  <p:extLst>
    <p:ext uri="{6950BFC3-D8DA-4A85-94F7-54DA5524770B}">
      <p188:commentRel xmlns:p188="http://schemas.microsoft.com/office/powerpoint/2018/8/main" r:id="rId3"/>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Benchmark</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10700914" cy="4351338"/>
          </a:xfrm>
        </p:spPr>
        <p:txBody>
          <a:bodyPr vert="horz" lIns="91440" tIns="45720" rIns="91440" bIns="45720" rtlCol="0" anchor="t">
            <a:normAutofit/>
          </a:bodyPr>
          <a:lstStyle/>
          <a:p>
            <a:pPr marL="514350" indent="-514350">
              <a:buAutoNum type="arabicPeriod"/>
            </a:pPr>
            <a:r>
              <a:rPr lang="en-US">
                <a:ea typeface="+mn-lt"/>
                <a:cs typeface="+mn-lt"/>
              </a:rPr>
              <a:t>Select 3 SOTA semantic assembly models</a:t>
            </a:r>
            <a:endParaRPr lang="en-US"/>
          </a:p>
          <a:p>
            <a:pPr marL="514350" indent="-514350">
              <a:buAutoNum type="arabicPeriod"/>
            </a:pPr>
            <a:r>
              <a:rPr lang="en-US">
                <a:cs typeface="Calibri" panose="020F0502020204030204"/>
              </a:rPr>
              <a:t>Results on </a:t>
            </a:r>
            <a:r>
              <a:rPr lang="en-US" i="1">
                <a:cs typeface="Calibri" panose="020F0502020204030204"/>
              </a:rPr>
              <a:t>everyday </a:t>
            </a:r>
            <a:r>
              <a:rPr lang="en-US">
                <a:cs typeface="Calibri" panose="020F0502020204030204"/>
              </a:rPr>
              <a:t>subset</a:t>
            </a:r>
          </a:p>
        </p:txBody>
      </p:sp>
      <p:pic>
        <p:nvPicPr>
          <p:cNvPr id="11" name="Picture 11" descr="Chart, bar chart&#10;&#10;Description automatically generated">
            <a:extLst>
              <a:ext uri="{FF2B5EF4-FFF2-40B4-BE49-F238E27FC236}">
                <a16:creationId xmlns:a16="http://schemas.microsoft.com/office/drawing/2014/main" id="{2EC60C2F-4F12-D583-3556-305F9B59B279}"/>
              </a:ext>
            </a:extLst>
          </p:cNvPr>
          <p:cNvPicPr>
            <a:picLocks noChangeAspect="1"/>
          </p:cNvPicPr>
          <p:nvPr/>
        </p:nvPicPr>
        <p:blipFill>
          <a:blip r:embed="rId4"/>
          <a:stretch>
            <a:fillRect/>
          </a:stretch>
        </p:blipFill>
        <p:spPr>
          <a:xfrm>
            <a:off x="6241142" y="2866572"/>
            <a:ext cx="4484914" cy="3737428"/>
          </a:xfrm>
          <a:prstGeom prst="rect">
            <a:avLst/>
          </a:prstGeom>
        </p:spPr>
      </p:pic>
      <p:pic>
        <p:nvPicPr>
          <p:cNvPr id="12" name="Picture 12" descr="Chart, bar chart&#10;&#10;Description automatically generated">
            <a:extLst>
              <a:ext uri="{FF2B5EF4-FFF2-40B4-BE49-F238E27FC236}">
                <a16:creationId xmlns:a16="http://schemas.microsoft.com/office/drawing/2014/main" id="{424A5EC6-9E97-13BD-CB43-F3D059BC1E1E}"/>
              </a:ext>
            </a:extLst>
          </p:cNvPr>
          <p:cNvPicPr>
            <a:picLocks noChangeAspect="1"/>
          </p:cNvPicPr>
          <p:nvPr/>
        </p:nvPicPr>
        <p:blipFill>
          <a:blip r:embed="rId5"/>
          <a:stretch>
            <a:fillRect/>
          </a:stretch>
        </p:blipFill>
        <p:spPr>
          <a:xfrm>
            <a:off x="1364343" y="2866572"/>
            <a:ext cx="4484914" cy="3737428"/>
          </a:xfrm>
          <a:prstGeom prst="rect">
            <a:avLst/>
          </a:prstGeom>
        </p:spPr>
      </p:pic>
    </p:spTree>
    <p:extLst>
      <p:ext uri="{BB962C8B-B14F-4D97-AF65-F5344CB8AC3E}">
        <p14:creationId xmlns:p14="http://schemas.microsoft.com/office/powerpoint/2010/main" val="1984782914"/>
      </p:ext>
    </p:extLst>
  </p:cSld>
  <p:clrMapOvr>
    <a:masterClrMapping/>
  </p:clrMapOvr>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Benchmark</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10700914" cy="4351338"/>
          </a:xfrm>
        </p:spPr>
        <p:txBody>
          <a:bodyPr vert="horz" lIns="91440" tIns="45720" rIns="91440" bIns="45720" rtlCol="0" anchor="t">
            <a:normAutofit/>
          </a:bodyPr>
          <a:lstStyle/>
          <a:p>
            <a:pPr marL="514350" indent="-514350">
              <a:buAutoNum type="arabicPeriod"/>
            </a:pPr>
            <a:r>
              <a:rPr lang="en-US">
                <a:ea typeface="+mn-lt"/>
                <a:cs typeface="+mn-lt"/>
              </a:rPr>
              <a:t>Select 3 SOTA semantic assembly models</a:t>
            </a:r>
          </a:p>
          <a:p>
            <a:pPr marL="514350" indent="-514350">
              <a:buAutoNum type="arabicPeriod"/>
            </a:pPr>
            <a:r>
              <a:rPr lang="en-US">
                <a:cs typeface="Calibri" panose="020F0502020204030204"/>
              </a:rPr>
              <a:t>Results on </a:t>
            </a:r>
            <a:r>
              <a:rPr lang="en-US" i="1">
                <a:cs typeface="Calibri" panose="020F0502020204030204"/>
              </a:rPr>
              <a:t>everyday </a:t>
            </a:r>
            <a:r>
              <a:rPr lang="en-US">
                <a:cs typeface="Calibri" panose="020F0502020204030204"/>
              </a:rPr>
              <a:t>subset</a:t>
            </a:r>
          </a:p>
        </p:txBody>
      </p:sp>
      <p:pic>
        <p:nvPicPr>
          <p:cNvPr id="5" name="Picture 19" descr="Shape, arrow&#10;&#10;Description automatically generated">
            <a:extLst>
              <a:ext uri="{FF2B5EF4-FFF2-40B4-BE49-F238E27FC236}">
                <a16:creationId xmlns:a16="http://schemas.microsoft.com/office/drawing/2014/main" id="{B92423AE-5C2F-6853-3EFF-0A45A0461533}"/>
              </a:ext>
            </a:extLst>
          </p:cNvPr>
          <p:cNvPicPr>
            <a:picLocks noChangeAspect="1"/>
          </p:cNvPicPr>
          <p:nvPr/>
        </p:nvPicPr>
        <p:blipFill>
          <a:blip r:embed="rId3"/>
          <a:stretch>
            <a:fillRect/>
          </a:stretch>
        </p:blipFill>
        <p:spPr>
          <a:xfrm>
            <a:off x="6097260" y="2563349"/>
            <a:ext cx="4993309" cy="3913905"/>
          </a:xfrm>
          <a:prstGeom prst="rect">
            <a:avLst/>
          </a:prstGeom>
        </p:spPr>
      </p:pic>
    </p:spTree>
    <p:extLst>
      <p:ext uri="{BB962C8B-B14F-4D97-AF65-F5344CB8AC3E}">
        <p14:creationId xmlns:p14="http://schemas.microsoft.com/office/powerpoint/2010/main" val="1796473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Analysis</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10518484" cy="4351338"/>
          </a:xfrm>
        </p:spPr>
        <p:txBody>
          <a:bodyPr vert="horz" lIns="91440" tIns="45720" rIns="91440" bIns="45720" rtlCol="0" anchor="t">
            <a:normAutofit/>
          </a:bodyPr>
          <a:lstStyle/>
          <a:p>
            <a:pPr marL="514350" indent="-514350">
              <a:buAutoNum type="arabicPeriod"/>
            </a:pPr>
            <a:r>
              <a:rPr lang="en-US">
                <a:cs typeface="Calibri"/>
              </a:rPr>
              <a:t>Semantic assembly models leverage part priors – global feature</a:t>
            </a:r>
            <a:endParaRPr lang="en-US">
              <a:ea typeface="+mn-lt"/>
              <a:cs typeface="+mn-lt"/>
            </a:endParaRPr>
          </a:p>
        </p:txBody>
      </p:sp>
      <p:pic>
        <p:nvPicPr>
          <p:cNvPr id="4" name="Picture 4" descr="A picture containing table, chair, dining table&#10;&#10;Description automatically generated">
            <a:extLst>
              <a:ext uri="{FF2B5EF4-FFF2-40B4-BE49-F238E27FC236}">
                <a16:creationId xmlns:a16="http://schemas.microsoft.com/office/drawing/2014/main" id="{B0DEC779-C6F7-B284-B82E-589D0063C545}"/>
              </a:ext>
            </a:extLst>
          </p:cNvPr>
          <p:cNvPicPr>
            <a:picLocks noChangeAspect="1"/>
          </p:cNvPicPr>
          <p:nvPr/>
        </p:nvPicPr>
        <p:blipFill>
          <a:blip r:embed="rId3"/>
          <a:stretch>
            <a:fillRect/>
          </a:stretch>
        </p:blipFill>
        <p:spPr>
          <a:xfrm>
            <a:off x="2017986" y="2560380"/>
            <a:ext cx="8138510" cy="3497722"/>
          </a:xfrm>
          <a:prstGeom prst="rect">
            <a:avLst/>
          </a:prstGeom>
        </p:spPr>
      </p:pic>
    </p:spTree>
    <p:extLst>
      <p:ext uri="{BB962C8B-B14F-4D97-AF65-F5344CB8AC3E}">
        <p14:creationId xmlns:p14="http://schemas.microsoft.com/office/powerpoint/2010/main" val="30218499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Analysis</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10518484" cy="4351338"/>
          </a:xfrm>
        </p:spPr>
        <p:txBody>
          <a:bodyPr vert="horz" lIns="91440" tIns="45720" rIns="91440" bIns="45720" rtlCol="0" anchor="t">
            <a:normAutofit/>
          </a:bodyPr>
          <a:lstStyle/>
          <a:p>
            <a:pPr marL="514350" indent="-514350">
              <a:buAutoNum type="arabicPeriod"/>
            </a:pPr>
            <a:r>
              <a:rPr lang="en-US">
                <a:cs typeface="Calibri"/>
              </a:rPr>
              <a:t>Semantic assembly models leverage part priors – global feature</a:t>
            </a:r>
          </a:p>
          <a:p>
            <a:pPr marL="514350" indent="-514350">
              <a:buAutoNum type="arabicPeriod"/>
            </a:pPr>
            <a:r>
              <a:rPr lang="en-US">
                <a:cs typeface="Calibri"/>
              </a:rPr>
              <a:t>Geometric assembly </a:t>
            </a:r>
            <a:r>
              <a:rPr lang="en-US">
                <a:ea typeface="+mn-lt"/>
                <a:cs typeface="+mn-lt"/>
              </a:rPr>
              <a:t>relies on local surface matching – local feature</a:t>
            </a:r>
          </a:p>
        </p:txBody>
      </p:sp>
      <p:pic>
        <p:nvPicPr>
          <p:cNvPr id="5" name="Picture 4" descr="A picture containing dark&#10;&#10;Description automatically generated">
            <a:extLst>
              <a:ext uri="{FF2B5EF4-FFF2-40B4-BE49-F238E27FC236}">
                <a16:creationId xmlns:a16="http://schemas.microsoft.com/office/drawing/2014/main" id="{FD097D3E-4154-E439-277B-5777A2D7AF43}"/>
              </a:ext>
            </a:extLst>
          </p:cNvPr>
          <p:cNvPicPr>
            <a:picLocks noChangeAspect="1"/>
          </p:cNvPicPr>
          <p:nvPr/>
        </p:nvPicPr>
        <p:blipFill rotWithShape="1">
          <a:blip r:embed="rId3"/>
          <a:srcRect l="12708" t="20276" r="28741" b="28138"/>
          <a:stretch/>
        </p:blipFill>
        <p:spPr>
          <a:xfrm>
            <a:off x="227548" y="3271853"/>
            <a:ext cx="11733960" cy="2226101"/>
          </a:xfrm>
          <a:prstGeom prst="rect">
            <a:avLst/>
          </a:prstGeom>
        </p:spPr>
      </p:pic>
    </p:spTree>
    <p:extLst>
      <p:ext uri="{BB962C8B-B14F-4D97-AF65-F5344CB8AC3E}">
        <p14:creationId xmlns:p14="http://schemas.microsoft.com/office/powerpoint/2010/main" val="27246263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Future Work</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10518484" cy="4351338"/>
          </a:xfrm>
        </p:spPr>
        <p:txBody>
          <a:bodyPr vert="horz" lIns="91440" tIns="45720" rIns="91440" bIns="45720" rtlCol="0" anchor="t">
            <a:normAutofit/>
          </a:bodyPr>
          <a:lstStyle/>
          <a:p>
            <a:pPr marL="514350" indent="-514350">
              <a:buAutoNum type="arabicPeriod"/>
            </a:pPr>
            <a:r>
              <a:rPr lang="en-US" dirty="0">
                <a:cs typeface="Calibri"/>
              </a:rPr>
              <a:t>New model architectures</a:t>
            </a:r>
          </a:p>
        </p:txBody>
      </p:sp>
    </p:spTree>
    <p:extLst>
      <p:ext uri="{BB962C8B-B14F-4D97-AF65-F5344CB8AC3E}">
        <p14:creationId xmlns:p14="http://schemas.microsoft.com/office/powerpoint/2010/main" val="2643980193"/>
      </p:ext>
    </p:extLst>
  </p:cSld>
  <p:clrMapOvr>
    <a:masterClrMapping/>
  </p:clrMapOvr>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Task: Fracture reassembly</a:t>
            </a:r>
            <a:endParaRPr lang="en-US"/>
          </a:p>
        </p:txBody>
      </p:sp>
      <p:pic>
        <p:nvPicPr>
          <p:cNvPr id="4" name="Picture 4">
            <a:extLst>
              <a:ext uri="{FF2B5EF4-FFF2-40B4-BE49-F238E27FC236}">
                <a16:creationId xmlns:a16="http://schemas.microsoft.com/office/drawing/2014/main" id="{F8537FD0-39C9-1D4E-6402-D4D2A885E616}"/>
              </a:ext>
            </a:extLst>
          </p:cNvPr>
          <p:cNvPicPr>
            <a:picLocks noChangeAspect="1"/>
          </p:cNvPicPr>
          <p:nvPr/>
        </p:nvPicPr>
        <p:blipFill>
          <a:blip r:embed="rId4"/>
          <a:stretch>
            <a:fillRect/>
          </a:stretch>
        </p:blipFill>
        <p:spPr>
          <a:xfrm>
            <a:off x="2626174" y="1811628"/>
            <a:ext cx="1702243" cy="4114800"/>
          </a:xfrm>
          <a:prstGeom prst="rect">
            <a:avLst/>
          </a:prstGeom>
        </p:spPr>
      </p:pic>
      <p:pic>
        <p:nvPicPr>
          <p:cNvPr id="5" name="Picture 5">
            <a:extLst>
              <a:ext uri="{FF2B5EF4-FFF2-40B4-BE49-F238E27FC236}">
                <a16:creationId xmlns:a16="http://schemas.microsoft.com/office/drawing/2014/main" id="{5B990864-B2CE-B933-2B2E-8F88110D1988}"/>
              </a:ext>
            </a:extLst>
          </p:cNvPr>
          <p:cNvPicPr>
            <a:picLocks noChangeAspect="1"/>
          </p:cNvPicPr>
          <p:nvPr/>
        </p:nvPicPr>
        <p:blipFill>
          <a:blip r:embed="rId5"/>
          <a:stretch>
            <a:fillRect/>
          </a:stretch>
        </p:blipFill>
        <p:spPr>
          <a:xfrm>
            <a:off x="7961667" y="1811628"/>
            <a:ext cx="1613398" cy="4114800"/>
          </a:xfrm>
          <a:prstGeom prst="rect">
            <a:avLst/>
          </a:prstGeom>
        </p:spPr>
      </p:pic>
      <p:cxnSp>
        <p:nvCxnSpPr>
          <p:cNvPr id="7" name="Straight Arrow Connector 6">
            <a:extLst>
              <a:ext uri="{FF2B5EF4-FFF2-40B4-BE49-F238E27FC236}">
                <a16:creationId xmlns:a16="http://schemas.microsoft.com/office/drawing/2014/main" id="{898431C4-70E3-9715-85F3-0EA53D213B9E}"/>
              </a:ext>
            </a:extLst>
          </p:cNvPr>
          <p:cNvCxnSpPr/>
          <p:nvPr/>
        </p:nvCxnSpPr>
        <p:spPr>
          <a:xfrm>
            <a:off x="4858689" y="3683492"/>
            <a:ext cx="2191554" cy="128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999302"/>
      </p:ext>
    </p:extLst>
  </p:cSld>
  <p:clrMapOvr>
    <a:masterClrMapping/>
  </p:clrMapOvr>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Future Work</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10518484" cy="4351338"/>
          </a:xfrm>
        </p:spPr>
        <p:txBody>
          <a:bodyPr vert="horz" lIns="91440" tIns="45720" rIns="91440" bIns="45720" rtlCol="0" anchor="t">
            <a:normAutofit/>
          </a:bodyPr>
          <a:lstStyle/>
          <a:p>
            <a:pPr marL="514350" indent="-514350">
              <a:buAutoNum type="arabicPeriod"/>
            </a:pPr>
            <a:r>
              <a:rPr lang="en-US" dirty="0">
                <a:cs typeface="Calibri"/>
              </a:rPr>
              <a:t>New </a:t>
            </a:r>
            <a:r>
              <a:rPr lang="en-US" dirty="0">
                <a:ea typeface="+mn-lt"/>
                <a:cs typeface="+mn-lt"/>
              </a:rPr>
              <a:t>model architectures</a:t>
            </a:r>
            <a:endParaRPr lang="en-US" dirty="0">
              <a:cs typeface="Calibri"/>
            </a:endParaRPr>
          </a:p>
          <a:p>
            <a:pPr marL="514350" indent="-514350">
              <a:buAutoNum type="arabicPeriod"/>
            </a:pPr>
            <a:r>
              <a:rPr lang="en-US" dirty="0">
                <a:cs typeface="Calibri"/>
              </a:rPr>
              <a:t>New tasks</a:t>
            </a:r>
          </a:p>
          <a:p>
            <a:pPr lvl="1"/>
            <a:r>
              <a:rPr lang="en-US" dirty="0">
                <a:cs typeface="Calibri"/>
              </a:rPr>
              <a:t>Robotics</a:t>
            </a:r>
          </a:p>
        </p:txBody>
      </p:sp>
      <p:pic>
        <p:nvPicPr>
          <p:cNvPr id="4" name="Picture 4">
            <a:extLst>
              <a:ext uri="{FF2B5EF4-FFF2-40B4-BE49-F238E27FC236}">
                <a16:creationId xmlns:a16="http://schemas.microsoft.com/office/drawing/2014/main" id="{CF13C588-8AAD-C825-EC92-DD955057EFAD}"/>
              </a:ext>
            </a:extLst>
          </p:cNvPr>
          <p:cNvPicPr>
            <a:picLocks noChangeAspect="1"/>
          </p:cNvPicPr>
          <p:nvPr/>
        </p:nvPicPr>
        <p:blipFill>
          <a:blip r:embed="rId3"/>
          <a:stretch>
            <a:fillRect/>
          </a:stretch>
        </p:blipFill>
        <p:spPr>
          <a:xfrm>
            <a:off x="5363029" y="1825298"/>
            <a:ext cx="5689599" cy="3359803"/>
          </a:xfrm>
          <a:prstGeom prst="rect">
            <a:avLst/>
          </a:prstGeom>
        </p:spPr>
      </p:pic>
    </p:spTree>
    <p:extLst>
      <p:ext uri="{BB962C8B-B14F-4D97-AF65-F5344CB8AC3E}">
        <p14:creationId xmlns:p14="http://schemas.microsoft.com/office/powerpoint/2010/main" val="34307199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Future Work</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10518484" cy="4351338"/>
          </a:xfrm>
        </p:spPr>
        <p:txBody>
          <a:bodyPr vert="horz" lIns="91440" tIns="45720" rIns="91440" bIns="45720" rtlCol="0" anchor="t">
            <a:normAutofit/>
          </a:bodyPr>
          <a:lstStyle/>
          <a:p>
            <a:pPr marL="514350" indent="-514350">
              <a:buAutoNum type="arabicPeriod"/>
            </a:pPr>
            <a:r>
              <a:rPr lang="en-US" dirty="0">
                <a:cs typeface="Calibri"/>
              </a:rPr>
              <a:t>New </a:t>
            </a:r>
            <a:r>
              <a:rPr lang="en-US" dirty="0">
                <a:ea typeface="+mn-lt"/>
                <a:cs typeface="+mn-lt"/>
              </a:rPr>
              <a:t>model architectures</a:t>
            </a:r>
            <a:endParaRPr lang="en-US" dirty="0">
              <a:cs typeface="Calibri"/>
            </a:endParaRPr>
          </a:p>
          <a:p>
            <a:pPr marL="514350" indent="-514350">
              <a:buAutoNum type="arabicPeriod"/>
            </a:pPr>
            <a:r>
              <a:rPr lang="en-US" dirty="0">
                <a:cs typeface="Calibri"/>
              </a:rPr>
              <a:t>New tasks</a:t>
            </a:r>
          </a:p>
          <a:p>
            <a:pPr lvl="1"/>
            <a:r>
              <a:rPr lang="en-US" dirty="0">
                <a:cs typeface="Calibri"/>
              </a:rPr>
              <a:t>Robotics</a:t>
            </a:r>
          </a:p>
          <a:p>
            <a:pPr lvl="1"/>
            <a:r>
              <a:rPr lang="en-US" dirty="0">
                <a:cs typeface="Calibri"/>
              </a:rPr>
              <a:t>Archaeology</a:t>
            </a:r>
          </a:p>
        </p:txBody>
      </p:sp>
      <p:pic>
        <p:nvPicPr>
          <p:cNvPr id="5" name="Picture 5" descr="A picture containing indoor, ceramic ware, porcelain, several&#10;&#10;Description automatically generated">
            <a:extLst>
              <a:ext uri="{FF2B5EF4-FFF2-40B4-BE49-F238E27FC236}">
                <a16:creationId xmlns:a16="http://schemas.microsoft.com/office/drawing/2014/main" id="{E0856920-629B-CAE7-BA59-D187D7A9F15C}"/>
              </a:ext>
            </a:extLst>
          </p:cNvPr>
          <p:cNvPicPr>
            <a:picLocks noChangeAspect="1"/>
          </p:cNvPicPr>
          <p:nvPr/>
        </p:nvPicPr>
        <p:blipFill>
          <a:blip r:embed="rId3"/>
          <a:stretch>
            <a:fillRect/>
          </a:stretch>
        </p:blipFill>
        <p:spPr>
          <a:xfrm>
            <a:off x="5553892" y="1826030"/>
            <a:ext cx="5068388" cy="3786513"/>
          </a:xfrm>
          <a:prstGeom prst="rect">
            <a:avLst/>
          </a:prstGeom>
        </p:spPr>
      </p:pic>
    </p:spTree>
    <p:extLst>
      <p:ext uri="{BB962C8B-B14F-4D97-AF65-F5344CB8AC3E}">
        <p14:creationId xmlns:p14="http://schemas.microsoft.com/office/powerpoint/2010/main" val="18996784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Future Work</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10518484" cy="4351338"/>
          </a:xfrm>
        </p:spPr>
        <p:txBody>
          <a:bodyPr vert="horz" lIns="91440" tIns="45720" rIns="91440" bIns="45720" rtlCol="0" anchor="t">
            <a:normAutofit/>
          </a:bodyPr>
          <a:lstStyle/>
          <a:p>
            <a:pPr marL="514350" indent="-514350">
              <a:buAutoNum type="arabicPeriod"/>
            </a:pPr>
            <a:r>
              <a:rPr lang="en-US" dirty="0">
                <a:cs typeface="Calibri"/>
              </a:rPr>
              <a:t>New </a:t>
            </a:r>
            <a:r>
              <a:rPr lang="en-US" dirty="0">
                <a:ea typeface="+mn-lt"/>
                <a:cs typeface="+mn-lt"/>
              </a:rPr>
              <a:t>model architectures</a:t>
            </a:r>
            <a:endParaRPr lang="en-US" dirty="0">
              <a:cs typeface="Calibri"/>
            </a:endParaRPr>
          </a:p>
          <a:p>
            <a:pPr marL="514350" indent="-514350">
              <a:buAutoNum type="arabicPeriod"/>
            </a:pPr>
            <a:r>
              <a:rPr lang="en-US" dirty="0">
                <a:cs typeface="Calibri"/>
              </a:rPr>
              <a:t>New tasks</a:t>
            </a:r>
          </a:p>
          <a:p>
            <a:pPr lvl="1"/>
            <a:r>
              <a:rPr lang="en-US" dirty="0">
                <a:cs typeface="Calibri"/>
              </a:rPr>
              <a:t>Robotics</a:t>
            </a:r>
          </a:p>
          <a:p>
            <a:pPr lvl="1"/>
            <a:r>
              <a:rPr lang="en-US" dirty="0">
                <a:cs typeface="Calibri"/>
              </a:rPr>
              <a:t>Archaeology</a:t>
            </a:r>
          </a:p>
          <a:p>
            <a:pPr lvl="1"/>
            <a:r>
              <a:rPr lang="en-US" dirty="0">
                <a:cs typeface="Calibri"/>
              </a:rPr>
              <a:t>Computer graphics</a:t>
            </a:r>
          </a:p>
          <a:p>
            <a:pPr lvl="1"/>
            <a:r>
              <a:rPr lang="en-US" dirty="0">
                <a:cs typeface="Calibri"/>
              </a:rPr>
              <a:t>... </a:t>
            </a:r>
          </a:p>
        </p:txBody>
      </p:sp>
      <p:pic>
        <p:nvPicPr>
          <p:cNvPr id="4" name="Picture 5" descr="A picture containing floor, indoor&#10;&#10;Description automatically generated">
            <a:extLst>
              <a:ext uri="{FF2B5EF4-FFF2-40B4-BE49-F238E27FC236}">
                <a16:creationId xmlns:a16="http://schemas.microsoft.com/office/drawing/2014/main" id="{A4A5BF0B-601F-5F86-893D-182B3E052A8B}"/>
              </a:ext>
            </a:extLst>
          </p:cNvPr>
          <p:cNvPicPr>
            <a:picLocks noChangeAspect="1"/>
          </p:cNvPicPr>
          <p:nvPr/>
        </p:nvPicPr>
        <p:blipFill>
          <a:blip r:embed="rId3"/>
          <a:stretch>
            <a:fillRect/>
          </a:stretch>
        </p:blipFill>
        <p:spPr>
          <a:xfrm>
            <a:off x="5392056" y="1824083"/>
            <a:ext cx="5704114" cy="3638005"/>
          </a:xfrm>
          <a:prstGeom prst="rect">
            <a:avLst/>
          </a:prstGeom>
        </p:spPr>
      </p:pic>
    </p:spTree>
    <p:extLst>
      <p:ext uri="{BB962C8B-B14F-4D97-AF65-F5344CB8AC3E}">
        <p14:creationId xmlns:p14="http://schemas.microsoft.com/office/powerpoint/2010/main" val="38973867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150" y="169863"/>
            <a:ext cx="12077700" cy="2787650"/>
          </a:xfrm>
        </p:spPr>
        <p:txBody>
          <a:bodyPr vert="horz" lIns="91440" tIns="45720" rIns="91440" bIns="45720" rtlCol="0" anchor="ctr">
            <a:normAutofit/>
          </a:bodyPr>
          <a:lstStyle/>
          <a:p>
            <a:r>
              <a:rPr lang="en-US">
                <a:cs typeface="Calibri Light"/>
              </a:rPr>
              <a:t>Breaking Bad: A Dataset for Geometric Fracture and Reassembly</a:t>
            </a:r>
            <a:endParaRPr lang="en-US"/>
          </a:p>
        </p:txBody>
      </p:sp>
      <p:sp>
        <p:nvSpPr>
          <p:cNvPr id="12" name="Content Placeholder 2">
            <a:extLst>
              <a:ext uri="{FF2B5EF4-FFF2-40B4-BE49-F238E27FC236}">
                <a16:creationId xmlns:a16="http://schemas.microsoft.com/office/drawing/2014/main" id="{120DE989-0D3B-4406-3CA3-6AC0ECFC9305}"/>
              </a:ext>
            </a:extLst>
          </p:cNvPr>
          <p:cNvSpPr txBox="1">
            <a:spLocks/>
          </p:cNvSpPr>
          <p:nvPr/>
        </p:nvSpPr>
        <p:spPr>
          <a:xfrm>
            <a:off x="468815" y="3451073"/>
            <a:ext cx="2006916"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Silvia </a:t>
            </a:r>
            <a:r>
              <a:rPr lang="en-US" err="1">
                <a:cs typeface="Calibri" panose="020F0502020204030204"/>
              </a:rPr>
              <a:t>Sellán</a:t>
            </a:r>
          </a:p>
        </p:txBody>
      </p:sp>
      <p:sp>
        <p:nvSpPr>
          <p:cNvPr id="13" name="Content Placeholder 2">
            <a:extLst>
              <a:ext uri="{FF2B5EF4-FFF2-40B4-BE49-F238E27FC236}">
                <a16:creationId xmlns:a16="http://schemas.microsoft.com/office/drawing/2014/main" id="{86635AFF-3449-A105-38DC-84F492D41A8F}"/>
              </a:ext>
            </a:extLst>
          </p:cNvPr>
          <p:cNvSpPr txBox="1">
            <a:spLocks/>
          </p:cNvSpPr>
          <p:nvPr/>
        </p:nvSpPr>
        <p:spPr>
          <a:xfrm>
            <a:off x="2754814" y="3451072"/>
            <a:ext cx="2149791"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Yun-Chun Chen</a:t>
            </a:r>
            <a:endParaRPr lang="en-US"/>
          </a:p>
        </p:txBody>
      </p:sp>
      <p:sp>
        <p:nvSpPr>
          <p:cNvPr id="14" name="Content Placeholder 2">
            <a:extLst>
              <a:ext uri="{FF2B5EF4-FFF2-40B4-BE49-F238E27FC236}">
                <a16:creationId xmlns:a16="http://schemas.microsoft.com/office/drawing/2014/main" id="{2A759B1A-1410-FF71-CD42-92BEACA1470E}"/>
              </a:ext>
            </a:extLst>
          </p:cNvPr>
          <p:cNvSpPr txBox="1">
            <a:spLocks/>
          </p:cNvSpPr>
          <p:nvPr/>
        </p:nvSpPr>
        <p:spPr>
          <a:xfrm>
            <a:off x="5078914" y="3451072"/>
            <a:ext cx="2006916"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Ziyi Wu</a:t>
            </a:r>
            <a:endParaRPr lang="en-US"/>
          </a:p>
        </p:txBody>
      </p:sp>
      <p:sp>
        <p:nvSpPr>
          <p:cNvPr id="15" name="Content Placeholder 2">
            <a:extLst>
              <a:ext uri="{FF2B5EF4-FFF2-40B4-BE49-F238E27FC236}">
                <a16:creationId xmlns:a16="http://schemas.microsoft.com/office/drawing/2014/main" id="{0B49A0FD-C972-A15B-00A4-723D194A293E}"/>
              </a:ext>
            </a:extLst>
          </p:cNvPr>
          <p:cNvSpPr txBox="1">
            <a:spLocks/>
          </p:cNvSpPr>
          <p:nvPr/>
        </p:nvSpPr>
        <p:spPr>
          <a:xfrm>
            <a:off x="7298239" y="3451072"/>
            <a:ext cx="2006916"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Animesh Garg</a:t>
            </a:r>
            <a:endParaRPr lang="en-US"/>
          </a:p>
        </p:txBody>
      </p:sp>
      <p:sp>
        <p:nvSpPr>
          <p:cNvPr id="16" name="Content Placeholder 2">
            <a:extLst>
              <a:ext uri="{FF2B5EF4-FFF2-40B4-BE49-F238E27FC236}">
                <a16:creationId xmlns:a16="http://schemas.microsoft.com/office/drawing/2014/main" id="{B8D60037-F769-C345-4DBD-CFEAFFA3971A}"/>
              </a:ext>
            </a:extLst>
          </p:cNvPr>
          <p:cNvSpPr txBox="1">
            <a:spLocks/>
          </p:cNvSpPr>
          <p:nvPr/>
        </p:nvSpPr>
        <p:spPr>
          <a:xfrm>
            <a:off x="9536614" y="3451072"/>
            <a:ext cx="2006916" cy="67904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Alec Jacobson</a:t>
            </a:r>
            <a:endParaRPr lang="en-US"/>
          </a:p>
        </p:txBody>
      </p:sp>
      <p:sp>
        <p:nvSpPr>
          <p:cNvPr id="17" name="Content Placeholder 2">
            <a:extLst>
              <a:ext uri="{FF2B5EF4-FFF2-40B4-BE49-F238E27FC236}">
                <a16:creationId xmlns:a16="http://schemas.microsoft.com/office/drawing/2014/main" id="{2DC2F05E-905E-10FC-500A-5C55215F819E}"/>
              </a:ext>
            </a:extLst>
          </p:cNvPr>
          <p:cNvSpPr txBox="1">
            <a:spLocks/>
          </p:cNvSpPr>
          <p:nvPr/>
        </p:nvSpPr>
        <p:spPr>
          <a:xfrm>
            <a:off x="626203" y="2751211"/>
            <a:ext cx="10950891" cy="679049"/>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cs typeface="Calibri" panose="020F0502020204030204"/>
              </a:rPr>
              <a:t>Neural Information Processing Systems (</a:t>
            </a:r>
            <a:r>
              <a:rPr lang="en-US" err="1">
                <a:cs typeface="Calibri" panose="020F0502020204030204"/>
              </a:rPr>
              <a:t>NeurIPS</a:t>
            </a:r>
            <a:r>
              <a:rPr lang="en-US">
                <a:cs typeface="Calibri" panose="020F0502020204030204"/>
              </a:rPr>
              <a:t>) Track on Datasets and Benchmarks, 2022</a:t>
            </a:r>
            <a:endParaRPr lang="en-US"/>
          </a:p>
        </p:txBody>
      </p:sp>
      <p:sp>
        <p:nvSpPr>
          <p:cNvPr id="4" name="Content Placeholder 2">
            <a:extLst>
              <a:ext uri="{FF2B5EF4-FFF2-40B4-BE49-F238E27FC236}">
                <a16:creationId xmlns:a16="http://schemas.microsoft.com/office/drawing/2014/main" id="{3B6E8E39-C868-401A-43A2-B3E0383270A3}"/>
              </a:ext>
            </a:extLst>
          </p:cNvPr>
          <p:cNvSpPr txBox="1">
            <a:spLocks/>
          </p:cNvSpPr>
          <p:nvPr/>
        </p:nvSpPr>
        <p:spPr>
          <a:xfrm>
            <a:off x="1740087" y="4494501"/>
            <a:ext cx="6585864" cy="167120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ea typeface="+mn-lt"/>
                <a:cs typeface="+mn-lt"/>
              </a:rPr>
              <a:t>Project Page (Data &amp; Code):</a:t>
            </a:r>
          </a:p>
          <a:p>
            <a:pPr marL="0" indent="0">
              <a:buNone/>
            </a:pPr>
            <a:r>
              <a:rPr lang="en-US" dirty="0">
                <a:ea typeface="+mn-lt"/>
                <a:cs typeface="+mn-lt"/>
                <a:hlinkClick r:id="rId3"/>
              </a:rPr>
              <a:t>https://breaking-bad-dataset.github.io/</a:t>
            </a:r>
            <a:r>
              <a:rPr lang="en-US" dirty="0">
                <a:ea typeface="+mn-lt"/>
                <a:cs typeface="+mn-lt"/>
              </a:rPr>
              <a:t> </a:t>
            </a:r>
            <a:endParaRPr lang="en-US">
              <a:cs typeface="Calibri" panose="020F0502020204030204"/>
            </a:endParaRPr>
          </a:p>
        </p:txBody>
      </p:sp>
      <p:pic>
        <p:nvPicPr>
          <p:cNvPr id="11" name="Picture 9" descr="Qr code&#10;&#10;Description automatically generated">
            <a:extLst>
              <a:ext uri="{FF2B5EF4-FFF2-40B4-BE49-F238E27FC236}">
                <a16:creationId xmlns:a16="http://schemas.microsoft.com/office/drawing/2014/main" id="{274126C2-12F0-9BC6-DF97-88D087F25370}"/>
              </a:ext>
            </a:extLst>
          </p:cNvPr>
          <p:cNvPicPr>
            <a:picLocks noChangeAspect="1"/>
          </p:cNvPicPr>
          <p:nvPr/>
        </p:nvPicPr>
        <p:blipFill>
          <a:blip r:embed="rId4"/>
          <a:stretch>
            <a:fillRect/>
          </a:stretch>
        </p:blipFill>
        <p:spPr>
          <a:xfrm>
            <a:off x="8030904" y="4308865"/>
            <a:ext cx="1674649" cy="1674649"/>
          </a:xfrm>
          <a:prstGeom prst="rect">
            <a:avLst/>
          </a:prstGeom>
        </p:spPr>
      </p:pic>
    </p:spTree>
    <p:extLst>
      <p:ext uri="{BB962C8B-B14F-4D97-AF65-F5344CB8AC3E}">
        <p14:creationId xmlns:p14="http://schemas.microsoft.com/office/powerpoint/2010/main" val="1246893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Examples of fractures</a:t>
            </a:r>
            <a:endParaRPr lang="en-US"/>
          </a:p>
        </p:txBody>
      </p:sp>
      <p:pic>
        <p:nvPicPr>
          <p:cNvPr id="9" name="Picture 9">
            <a:extLst>
              <a:ext uri="{FF2B5EF4-FFF2-40B4-BE49-F238E27FC236}">
                <a16:creationId xmlns:a16="http://schemas.microsoft.com/office/drawing/2014/main" id="{05B39800-561F-DB8D-B9AD-328A3B72FB15}"/>
              </a:ext>
            </a:extLst>
          </p:cNvPr>
          <p:cNvPicPr>
            <a:picLocks noChangeAspect="1"/>
          </p:cNvPicPr>
          <p:nvPr/>
        </p:nvPicPr>
        <p:blipFill>
          <a:blip r:embed="rId4"/>
          <a:stretch>
            <a:fillRect/>
          </a:stretch>
        </p:blipFill>
        <p:spPr>
          <a:xfrm>
            <a:off x="934139" y="1529566"/>
            <a:ext cx="3667698" cy="2348314"/>
          </a:xfrm>
          <a:prstGeom prst="rect">
            <a:avLst/>
          </a:prstGeom>
        </p:spPr>
      </p:pic>
      <p:pic>
        <p:nvPicPr>
          <p:cNvPr id="10" name="Picture 10" descr="A picture containing tree, outdoor, cement, stone&#10;&#10;Description automatically generated">
            <a:extLst>
              <a:ext uri="{FF2B5EF4-FFF2-40B4-BE49-F238E27FC236}">
                <a16:creationId xmlns:a16="http://schemas.microsoft.com/office/drawing/2014/main" id="{8560217E-F297-1600-9E8D-21B4B31E75FD}"/>
              </a:ext>
            </a:extLst>
          </p:cNvPr>
          <p:cNvPicPr>
            <a:picLocks noChangeAspect="1"/>
          </p:cNvPicPr>
          <p:nvPr/>
        </p:nvPicPr>
        <p:blipFill>
          <a:blip r:embed="rId5"/>
          <a:stretch>
            <a:fillRect/>
          </a:stretch>
        </p:blipFill>
        <p:spPr>
          <a:xfrm>
            <a:off x="6872689" y="1526155"/>
            <a:ext cx="4147850" cy="2336774"/>
          </a:xfrm>
          <a:prstGeom prst="rect">
            <a:avLst/>
          </a:prstGeom>
        </p:spPr>
      </p:pic>
      <p:pic>
        <p:nvPicPr>
          <p:cNvPr id="11" name="Picture 11" descr="A picture containing ground, rock, insect, stone&#10;&#10;Description automatically generated">
            <a:extLst>
              <a:ext uri="{FF2B5EF4-FFF2-40B4-BE49-F238E27FC236}">
                <a16:creationId xmlns:a16="http://schemas.microsoft.com/office/drawing/2014/main" id="{B50A8999-A8B8-66D6-05D5-A0393D9FC5C5}"/>
              </a:ext>
            </a:extLst>
          </p:cNvPr>
          <p:cNvPicPr>
            <a:picLocks noChangeAspect="1"/>
          </p:cNvPicPr>
          <p:nvPr/>
        </p:nvPicPr>
        <p:blipFill>
          <a:blip r:embed="rId6"/>
          <a:stretch>
            <a:fillRect/>
          </a:stretch>
        </p:blipFill>
        <p:spPr>
          <a:xfrm>
            <a:off x="933915" y="4184336"/>
            <a:ext cx="3667698" cy="2290819"/>
          </a:xfrm>
          <a:prstGeom prst="rect">
            <a:avLst/>
          </a:prstGeom>
        </p:spPr>
      </p:pic>
      <p:pic>
        <p:nvPicPr>
          <p:cNvPr id="12" name="Picture 12">
            <a:extLst>
              <a:ext uri="{FF2B5EF4-FFF2-40B4-BE49-F238E27FC236}">
                <a16:creationId xmlns:a16="http://schemas.microsoft.com/office/drawing/2014/main" id="{E6F9D1B4-CCE0-F8FE-D41C-4D6E6CDAAE7A}"/>
              </a:ext>
            </a:extLst>
          </p:cNvPr>
          <p:cNvPicPr>
            <a:picLocks noChangeAspect="1"/>
          </p:cNvPicPr>
          <p:nvPr/>
        </p:nvPicPr>
        <p:blipFill>
          <a:blip r:embed="rId7"/>
          <a:stretch>
            <a:fillRect/>
          </a:stretch>
        </p:blipFill>
        <p:spPr>
          <a:xfrm>
            <a:off x="6868435" y="4377641"/>
            <a:ext cx="4074403" cy="1890324"/>
          </a:xfrm>
          <a:prstGeom prst="rect">
            <a:avLst/>
          </a:prstGeom>
        </p:spPr>
      </p:pic>
    </p:spTree>
    <p:extLst>
      <p:ext uri="{BB962C8B-B14F-4D97-AF65-F5344CB8AC3E}">
        <p14:creationId xmlns:p14="http://schemas.microsoft.com/office/powerpoint/2010/main" val="1211172023"/>
      </p:ext>
    </p:extLst>
  </p:cSld>
  <p:clrMapOvr>
    <a:masterClrMapping/>
  </p:clrMapOvr>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Existing assembly datasets</a:t>
            </a:r>
            <a:endParaRPr lang="en-US"/>
          </a:p>
        </p:txBody>
      </p:sp>
      <p:pic>
        <p:nvPicPr>
          <p:cNvPr id="4" name="Picture 5" descr="Text&#10;&#10;Description automatically generated">
            <a:extLst>
              <a:ext uri="{FF2B5EF4-FFF2-40B4-BE49-F238E27FC236}">
                <a16:creationId xmlns:a16="http://schemas.microsoft.com/office/drawing/2014/main" id="{6C7E64AA-4D93-B654-6317-6AF49380874F}"/>
              </a:ext>
            </a:extLst>
          </p:cNvPr>
          <p:cNvPicPr>
            <a:picLocks noChangeAspect="1"/>
          </p:cNvPicPr>
          <p:nvPr/>
        </p:nvPicPr>
        <p:blipFill>
          <a:blip r:embed="rId4"/>
          <a:stretch>
            <a:fillRect/>
          </a:stretch>
        </p:blipFill>
        <p:spPr>
          <a:xfrm>
            <a:off x="440333" y="1409908"/>
            <a:ext cx="3644174" cy="4723482"/>
          </a:xfrm>
          <a:prstGeom prst="rect">
            <a:avLst/>
          </a:prstGeom>
        </p:spPr>
      </p:pic>
      <p:pic>
        <p:nvPicPr>
          <p:cNvPr id="5" name="Picture 5" descr="A picture containing timeline&#10;&#10;Description automatically generated">
            <a:extLst>
              <a:ext uri="{FF2B5EF4-FFF2-40B4-BE49-F238E27FC236}">
                <a16:creationId xmlns:a16="http://schemas.microsoft.com/office/drawing/2014/main" id="{0D709393-ADBE-D524-38C9-3C63C6F7937F}"/>
              </a:ext>
            </a:extLst>
          </p:cNvPr>
          <p:cNvPicPr>
            <a:picLocks noChangeAspect="1"/>
          </p:cNvPicPr>
          <p:nvPr/>
        </p:nvPicPr>
        <p:blipFill>
          <a:blip r:embed="rId5"/>
          <a:stretch>
            <a:fillRect/>
          </a:stretch>
        </p:blipFill>
        <p:spPr>
          <a:xfrm>
            <a:off x="4273216" y="1413356"/>
            <a:ext cx="3635542" cy="4723103"/>
          </a:xfrm>
          <a:prstGeom prst="rect">
            <a:avLst/>
          </a:prstGeom>
        </p:spPr>
      </p:pic>
      <p:pic>
        <p:nvPicPr>
          <p:cNvPr id="6" name="Picture 6" descr="Text&#10;&#10;Description automatically generated">
            <a:extLst>
              <a:ext uri="{FF2B5EF4-FFF2-40B4-BE49-F238E27FC236}">
                <a16:creationId xmlns:a16="http://schemas.microsoft.com/office/drawing/2014/main" id="{F6B37BC2-C36F-01A6-974E-0F05DC75D219}"/>
              </a:ext>
            </a:extLst>
          </p:cNvPr>
          <p:cNvPicPr>
            <a:picLocks noChangeAspect="1"/>
          </p:cNvPicPr>
          <p:nvPr/>
        </p:nvPicPr>
        <p:blipFill>
          <a:blip r:embed="rId6"/>
          <a:stretch>
            <a:fillRect/>
          </a:stretch>
        </p:blipFill>
        <p:spPr>
          <a:xfrm>
            <a:off x="8113295" y="1413356"/>
            <a:ext cx="3635542" cy="4723102"/>
          </a:xfrm>
          <a:prstGeom prst="rect">
            <a:avLst/>
          </a:prstGeom>
        </p:spPr>
      </p:pic>
      <p:sp>
        <p:nvSpPr>
          <p:cNvPr id="8" name="Content Placeholder 2">
            <a:extLst>
              <a:ext uri="{FF2B5EF4-FFF2-40B4-BE49-F238E27FC236}">
                <a16:creationId xmlns:a16="http://schemas.microsoft.com/office/drawing/2014/main" id="{6B0AD537-4DA7-78DD-79C9-D0B07D658049}"/>
              </a:ext>
            </a:extLst>
          </p:cNvPr>
          <p:cNvSpPr>
            <a:spLocks noGrp="1"/>
          </p:cNvSpPr>
          <p:nvPr>
            <p:ph idx="1"/>
          </p:nvPr>
        </p:nvSpPr>
        <p:spPr>
          <a:xfrm>
            <a:off x="1454879" y="6065912"/>
            <a:ext cx="1616391" cy="679049"/>
          </a:xfrm>
        </p:spPr>
        <p:txBody>
          <a:bodyPr vert="horz" lIns="91440" tIns="45720" rIns="91440" bIns="45720" rtlCol="0" anchor="ctr">
            <a:normAutofit/>
          </a:bodyPr>
          <a:lstStyle/>
          <a:p>
            <a:pPr marL="0" indent="0" algn="ctr">
              <a:buNone/>
            </a:pPr>
            <a:r>
              <a:rPr lang="en-US" err="1">
                <a:cs typeface="Calibri" panose="020F0502020204030204"/>
              </a:rPr>
              <a:t>PartNet</a:t>
            </a:r>
            <a:endParaRPr lang="en-US" err="1"/>
          </a:p>
        </p:txBody>
      </p:sp>
      <p:sp>
        <p:nvSpPr>
          <p:cNvPr id="14" name="Content Placeholder 2">
            <a:extLst>
              <a:ext uri="{FF2B5EF4-FFF2-40B4-BE49-F238E27FC236}">
                <a16:creationId xmlns:a16="http://schemas.microsoft.com/office/drawing/2014/main" id="{0D29D021-D2FB-9D25-9EE9-0C2F93EBE6D9}"/>
              </a:ext>
            </a:extLst>
          </p:cNvPr>
          <p:cNvSpPr txBox="1">
            <a:spLocks/>
          </p:cNvSpPr>
          <p:nvPr/>
        </p:nvSpPr>
        <p:spPr>
          <a:xfrm>
            <a:off x="5066357" y="6067917"/>
            <a:ext cx="2047522" cy="6790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err="1">
                <a:cs typeface="Calibri" panose="020F0502020204030204"/>
              </a:rPr>
              <a:t>AutoMate</a:t>
            </a:r>
            <a:endParaRPr lang="en-US" err="1"/>
          </a:p>
        </p:txBody>
      </p:sp>
      <p:sp>
        <p:nvSpPr>
          <p:cNvPr id="15" name="Content Placeholder 2">
            <a:extLst>
              <a:ext uri="{FF2B5EF4-FFF2-40B4-BE49-F238E27FC236}">
                <a16:creationId xmlns:a16="http://schemas.microsoft.com/office/drawing/2014/main" id="{6224B6DA-1717-35AF-F2A7-59ED2A840C0D}"/>
              </a:ext>
            </a:extLst>
          </p:cNvPr>
          <p:cNvSpPr txBox="1">
            <a:spLocks/>
          </p:cNvSpPr>
          <p:nvPr/>
        </p:nvSpPr>
        <p:spPr>
          <a:xfrm>
            <a:off x="8906436" y="6067917"/>
            <a:ext cx="2047522" cy="6790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err="1">
                <a:cs typeface="Calibri" panose="020F0502020204030204"/>
              </a:rPr>
              <a:t>JoinABLe</a:t>
            </a:r>
            <a:endParaRPr lang="en-US" err="1"/>
          </a:p>
        </p:txBody>
      </p:sp>
    </p:spTree>
    <p:extLst>
      <p:ext uri="{BB962C8B-B14F-4D97-AF65-F5344CB8AC3E}">
        <p14:creationId xmlns:p14="http://schemas.microsoft.com/office/powerpoint/2010/main" val="209355367"/>
      </p:ext>
    </p:extLst>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Semantic vs. Geometric</a:t>
            </a:r>
            <a:endParaRPr lang="en-US"/>
          </a:p>
        </p:txBody>
      </p:sp>
      <p:pic>
        <p:nvPicPr>
          <p:cNvPr id="3" name="Picture 3">
            <a:extLst>
              <a:ext uri="{FF2B5EF4-FFF2-40B4-BE49-F238E27FC236}">
                <a16:creationId xmlns:a16="http://schemas.microsoft.com/office/drawing/2014/main" id="{FCA92239-2E77-EDE4-8B20-8C9944BC9725}"/>
              </a:ext>
            </a:extLst>
          </p:cNvPr>
          <p:cNvPicPr>
            <a:picLocks noChangeAspect="1"/>
          </p:cNvPicPr>
          <p:nvPr/>
        </p:nvPicPr>
        <p:blipFill>
          <a:blip r:embed="rId3"/>
          <a:stretch>
            <a:fillRect/>
          </a:stretch>
        </p:blipFill>
        <p:spPr>
          <a:xfrm>
            <a:off x="804231" y="2860941"/>
            <a:ext cx="10262212" cy="1145300"/>
          </a:xfrm>
          <a:prstGeom prst="rect">
            <a:avLst/>
          </a:prstGeom>
        </p:spPr>
      </p:pic>
      <p:sp>
        <p:nvSpPr>
          <p:cNvPr id="5" name="Content Placeholder 2">
            <a:extLst>
              <a:ext uri="{FF2B5EF4-FFF2-40B4-BE49-F238E27FC236}">
                <a16:creationId xmlns:a16="http://schemas.microsoft.com/office/drawing/2014/main" id="{19A99F0D-98A1-8838-B442-41528F4B4CD0}"/>
              </a:ext>
            </a:extLst>
          </p:cNvPr>
          <p:cNvSpPr>
            <a:spLocks noGrp="1"/>
          </p:cNvSpPr>
          <p:nvPr>
            <p:ph idx="1"/>
          </p:nvPr>
        </p:nvSpPr>
        <p:spPr>
          <a:xfrm>
            <a:off x="1545116" y="4120806"/>
            <a:ext cx="1616391" cy="679049"/>
          </a:xfrm>
        </p:spPr>
        <p:txBody>
          <a:bodyPr vert="horz" lIns="91440" tIns="45720" rIns="91440" bIns="45720" rtlCol="0" anchor="ctr">
            <a:normAutofit/>
          </a:bodyPr>
          <a:lstStyle/>
          <a:p>
            <a:pPr marL="0" indent="0" algn="ctr">
              <a:buNone/>
            </a:pPr>
            <a:r>
              <a:rPr lang="en-US">
                <a:cs typeface="Calibri" panose="020F0502020204030204"/>
              </a:rPr>
              <a:t>Object</a:t>
            </a:r>
            <a:endParaRPr lang="en-US"/>
          </a:p>
        </p:txBody>
      </p:sp>
      <p:sp>
        <p:nvSpPr>
          <p:cNvPr id="7" name="Content Placeholder 2">
            <a:extLst>
              <a:ext uri="{FF2B5EF4-FFF2-40B4-BE49-F238E27FC236}">
                <a16:creationId xmlns:a16="http://schemas.microsoft.com/office/drawing/2014/main" id="{E1991D44-36FC-A722-E230-14BF5720EECC}"/>
              </a:ext>
            </a:extLst>
          </p:cNvPr>
          <p:cNvSpPr txBox="1">
            <a:spLocks/>
          </p:cNvSpPr>
          <p:nvPr/>
        </p:nvSpPr>
        <p:spPr>
          <a:xfrm>
            <a:off x="4846504" y="4117134"/>
            <a:ext cx="1616391" cy="6790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cs typeface="Calibri" panose="020F0502020204030204"/>
              </a:rPr>
              <a:t>Semantic</a:t>
            </a:r>
            <a:endParaRPr lang="en-US"/>
          </a:p>
        </p:txBody>
      </p:sp>
      <p:sp>
        <p:nvSpPr>
          <p:cNvPr id="9" name="Content Placeholder 2">
            <a:extLst>
              <a:ext uri="{FF2B5EF4-FFF2-40B4-BE49-F238E27FC236}">
                <a16:creationId xmlns:a16="http://schemas.microsoft.com/office/drawing/2014/main" id="{A1319A52-22BB-9075-7B87-ADBBD25C91F0}"/>
              </a:ext>
            </a:extLst>
          </p:cNvPr>
          <p:cNvSpPr txBox="1">
            <a:spLocks/>
          </p:cNvSpPr>
          <p:nvPr/>
        </p:nvSpPr>
        <p:spPr>
          <a:xfrm>
            <a:off x="8454528" y="4117134"/>
            <a:ext cx="2011162" cy="6790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cs typeface="Calibri" panose="020F0502020204030204"/>
              </a:rPr>
              <a:t>Geometric</a:t>
            </a:r>
            <a:endParaRPr lang="en-US"/>
          </a:p>
        </p:txBody>
      </p:sp>
    </p:spTree>
    <p:extLst>
      <p:ext uri="{BB962C8B-B14F-4D97-AF65-F5344CB8AC3E}">
        <p14:creationId xmlns:p14="http://schemas.microsoft.com/office/powerpoint/2010/main" val="37457851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a:xfrm>
            <a:off x="838200" y="365125"/>
            <a:ext cx="11234670" cy="1347027"/>
          </a:xfrm>
        </p:spPr>
        <p:txBody>
          <a:bodyPr/>
          <a:lstStyle/>
          <a:p>
            <a:r>
              <a:rPr lang="en-US">
                <a:cs typeface="Calibri Light"/>
              </a:rPr>
              <a:t>Breaking Bad: A dataset for fracture reassembly</a:t>
            </a:r>
            <a:endParaRPr lang="en-US"/>
          </a:p>
        </p:txBody>
      </p:sp>
      <p:pic>
        <p:nvPicPr>
          <p:cNvPr id="12" name="Picture 12" descr="A picture containing indoor, decorated&#10;&#10;Description automatically generated">
            <a:extLst>
              <a:ext uri="{FF2B5EF4-FFF2-40B4-BE49-F238E27FC236}">
                <a16:creationId xmlns:a16="http://schemas.microsoft.com/office/drawing/2014/main" id="{0A08BB17-07B9-AA5A-42FD-20FD3799E75C}"/>
              </a:ext>
            </a:extLst>
          </p:cNvPr>
          <p:cNvPicPr>
            <a:picLocks noChangeAspect="1"/>
          </p:cNvPicPr>
          <p:nvPr/>
        </p:nvPicPr>
        <p:blipFill>
          <a:blip r:embed="rId3"/>
          <a:stretch>
            <a:fillRect/>
          </a:stretch>
        </p:blipFill>
        <p:spPr>
          <a:xfrm>
            <a:off x="420710" y="1709241"/>
            <a:ext cx="11339847" cy="4298108"/>
          </a:xfrm>
          <a:prstGeom prst="rect">
            <a:avLst/>
          </a:prstGeom>
        </p:spPr>
      </p:pic>
    </p:spTree>
    <p:extLst>
      <p:ext uri="{BB962C8B-B14F-4D97-AF65-F5344CB8AC3E}">
        <p14:creationId xmlns:p14="http://schemas.microsoft.com/office/powerpoint/2010/main" val="3795453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indoor, cup&#10;&#10;Description automatically generated">
            <a:extLst>
              <a:ext uri="{FF2B5EF4-FFF2-40B4-BE49-F238E27FC236}">
                <a16:creationId xmlns:a16="http://schemas.microsoft.com/office/drawing/2014/main" id="{4B33DC2D-BFC9-0755-5EF4-CE660982B451}"/>
              </a:ext>
            </a:extLst>
          </p:cNvPr>
          <p:cNvPicPr>
            <a:picLocks noChangeAspect="1"/>
          </p:cNvPicPr>
          <p:nvPr/>
        </p:nvPicPr>
        <p:blipFill>
          <a:blip r:embed="rId2"/>
          <a:stretch>
            <a:fillRect/>
          </a:stretch>
        </p:blipFill>
        <p:spPr>
          <a:xfrm>
            <a:off x="5459186" y="1319885"/>
            <a:ext cx="6363854" cy="2112006"/>
          </a:xfrm>
          <a:prstGeom prst="rect">
            <a:avLst/>
          </a:prstGeom>
        </p:spPr>
      </p:pic>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Dataset generation</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4800600" cy="4351338"/>
          </a:xfrm>
        </p:spPr>
        <p:txBody>
          <a:bodyPr vert="horz" lIns="91440" tIns="45720" rIns="91440" bIns="45720" rtlCol="0" anchor="t">
            <a:normAutofit/>
          </a:bodyPr>
          <a:lstStyle/>
          <a:p>
            <a:pPr marL="514350" indent="-514350">
              <a:buAutoNum type="arabicPeriod"/>
            </a:pPr>
            <a:r>
              <a:rPr lang="en-US">
                <a:cs typeface="Calibri" panose="020F0502020204030204"/>
              </a:rPr>
              <a:t>Select 10k base shapes from </a:t>
            </a:r>
            <a:r>
              <a:rPr lang="en-US" err="1">
                <a:cs typeface="Calibri" panose="020F0502020204030204"/>
              </a:rPr>
              <a:t>PartNet</a:t>
            </a:r>
            <a:r>
              <a:rPr lang="en-US">
                <a:cs typeface="Calibri" panose="020F0502020204030204"/>
              </a:rPr>
              <a:t> and Thingi10k</a:t>
            </a:r>
          </a:p>
        </p:txBody>
      </p:sp>
      <p:pic>
        <p:nvPicPr>
          <p:cNvPr id="5" name="Picture 5" descr="A picture containing bedclothes, clothing&#10;&#10;Description automatically generated">
            <a:extLst>
              <a:ext uri="{FF2B5EF4-FFF2-40B4-BE49-F238E27FC236}">
                <a16:creationId xmlns:a16="http://schemas.microsoft.com/office/drawing/2014/main" id="{3722B933-4923-AACA-D0BD-FE822E87BAB7}"/>
              </a:ext>
            </a:extLst>
          </p:cNvPr>
          <p:cNvPicPr>
            <a:picLocks noChangeAspect="1"/>
          </p:cNvPicPr>
          <p:nvPr/>
        </p:nvPicPr>
        <p:blipFill>
          <a:blip r:embed="rId3"/>
          <a:stretch>
            <a:fillRect/>
          </a:stretch>
        </p:blipFill>
        <p:spPr>
          <a:xfrm>
            <a:off x="840509" y="3630310"/>
            <a:ext cx="10723418" cy="2760831"/>
          </a:xfrm>
          <a:prstGeom prst="rect">
            <a:avLst/>
          </a:prstGeom>
        </p:spPr>
      </p:pic>
    </p:spTree>
    <p:extLst>
      <p:ext uri="{BB962C8B-B14F-4D97-AF65-F5344CB8AC3E}">
        <p14:creationId xmlns:p14="http://schemas.microsoft.com/office/powerpoint/2010/main" val="1309473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Dataset generation</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5049981" cy="4351338"/>
          </a:xfrm>
        </p:spPr>
        <p:txBody>
          <a:bodyPr vert="horz" lIns="91440" tIns="45720" rIns="91440" bIns="45720" rtlCol="0" anchor="t">
            <a:normAutofit/>
          </a:bodyPr>
          <a:lstStyle/>
          <a:p>
            <a:pPr marL="514350" indent="-514350">
              <a:buAutoNum type="arabicPeriod"/>
            </a:pPr>
            <a:r>
              <a:rPr lang="en-US">
                <a:cs typeface="Calibri" panose="020F0502020204030204"/>
              </a:rPr>
              <a:t>Select 10k base shapes from </a:t>
            </a:r>
            <a:r>
              <a:rPr lang="en-US" err="1">
                <a:cs typeface="Calibri" panose="020F0502020204030204"/>
              </a:rPr>
              <a:t>PartNet</a:t>
            </a:r>
            <a:r>
              <a:rPr lang="en-US">
                <a:cs typeface="Calibri" panose="020F0502020204030204"/>
              </a:rPr>
              <a:t> and Thingi10k</a:t>
            </a: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p:txBody>
      </p:sp>
      <p:pic>
        <p:nvPicPr>
          <p:cNvPr id="6" name="Picture 6" descr="Text&#10;&#10;Description automatically generated">
            <a:extLst>
              <a:ext uri="{FF2B5EF4-FFF2-40B4-BE49-F238E27FC236}">
                <a16:creationId xmlns:a16="http://schemas.microsoft.com/office/drawing/2014/main" id="{AC0AF99B-4895-7FB6-1645-40F375ACED89}"/>
              </a:ext>
            </a:extLst>
          </p:cNvPr>
          <p:cNvPicPr>
            <a:picLocks noChangeAspect="1"/>
          </p:cNvPicPr>
          <p:nvPr/>
        </p:nvPicPr>
        <p:blipFill>
          <a:blip r:embed="rId3"/>
          <a:stretch>
            <a:fillRect/>
          </a:stretch>
        </p:blipFill>
        <p:spPr>
          <a:xfrm>
            <a:off x="6978073" y="285439"/>
            <a:ext cx="4738254" cy="58160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TextBox 6">
            <a:extLst>
              <a:ext uri="{FF2B5EF4-FFF2-40B4-BE49-F238E27FC236}">
                <a16:creationId xmlns:a16="http://schemas.microsoft.com/office/drawing/2014/main" id="{B225F133-11D0-DDDF-9402-3F2FDDF51577}"/>
              </a:ext>
            </a:extLst>
          </p:cNvPr>
          <p:cNvSpPr txBox="1"/>
          <p:nvPr/>
        </p:nvSpPr>
        <p:spPr>
          <a:xfrm>
            <a:off x="7057572" y="6182178"/>
            <a:ext cx="474435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err="1">
                <a:cs typeface="Calibri"/>
              </a:rPr>
              <a:t>Sellán</a:t>
            </a:r>
            <a:r>
              <a:rPr lang="en-US" sz="1400">
                <a:cs typeface="Calibri"/>
              </a:rPr>
              <a:t>, Luong, Mattos Da Silva, Ramakrishnan, Yang, Jacobson</a:t>
            </a:r>
            <a:endParaRPr lang="en-US" sz="1400"/>
          </a:p>
        </p:txBody>
      </p:sp>
      <p:sp>
        <p:nvSpPr>
          <p:cNvPr id="8" name="TextBox 7">
            <a:extLst>
              <a:ext uri="{FF2B5EF4-FFF2-40B4-BE49-F238E27FC236}">
                <a16:creationId xmlns:a16="http://schemas.microsoft.com/office/drawing/2014/main" id="{26037B14-F3A8-F986-034C-8646E6898DBD}"/>
              </a:ext>
            </a:extLst>
          </p:cNvPr>
          <p:cNvSpPr txBox="1"/>
          <p:nvPr/>
        </p:nvSpPr>
        <p:spPr>
          <a:xfrm>
            <a:off x="7057571" y="6454320"/>
            <a:ext cx="466724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i="1">
                <a:cs typeface="Calibri"/>
              </a:rPr>
              <a:t>SIGGRAPH Asia 2022</a:t>
            </a:r>
          </a:p>
        </p:txBody>
      </p:sp>
    </p:spTree>
    <p:extLst>
      <p:ext uri="{BB962C8B-B14F-4D97-AF65-F5344CB8AC3E}">
        <p14:creationId xmlns:p14="http://schemas.microsoft.com/office/powerpoint/2010/main" val="38804664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569FE-2382-8D5A-C547-E9CF1446FBC9}"/>
              </a:ext>
            </a:extLst>
          </p:cNvPr>
          <p:cNvSpPr>
            <a:spLocks noGrp="1"/>
          </p:cNvSpPr>
          <p:nvPr>
            <p:ph type="title"/>
          </p:nvPr>
        </p:nvSpPr>
        <p:spPr/>
        <p:txBody>
          <a:bodyPr/>
          <a:lstStyle/>
          <a:p>
            <a:r>
              <a:rPr lang="en-US">
                <a:cs typeface="Calibri Light"/>
              </a:rPr>
              <a:t>Dataset generation</a:t>
            </a:r>
            <a:endParaRPr lang="en-US"/>
          </a:p>
        </p:txBody>
      </p:sp>
      <p:sp>
        <p:nvSpPr>
          <p:cNvPr id="3" name="Content Placeholder 2">
            <a:extLst>
              <a:ext uri="{FF2B5EF4-FFF2-40B4-BE49-F238E27FC236}">
                <a16:creationId xmlns:a16="http://schemas.microsoft.com/office/drawing/2014/main" id="{DCC3451B-69CF-2523-8455-8B986E131CBB}"/>
              </a:ext>
            </a:extLst>
          </p:cNvPr>
          <p:cNvSpPr>
            <a:spLocks noGrp="1"/>
          </p:cNvSpPr>
          <p:nvPr>
            <p:ph idx="1"/>
          </p:nvPr>
        </p:nvSpPr>
        <p:spPr>
          <a:xfrm>
            <a:off x="838200" y="1825625"/>
            <a:ext cx="5049981" cy="4351338"/>
          </a:xfrm>
        </p:spPr>
        <p:txBody>
          <a:bodyPr vert="horz" lIns="91440" tIns="45720" rIns="91440" bIns="45720" rtlCol="0" anchor="t">
            <a:normAutofit/>
          </a:bodyPr>
          <a:lstStyle/>
          <a:p>
            <a:pPr marL="514350" indent="-514350">
              <a:buAutoNum type="arabicPeriod"/>
            </a:pPr>
            <a:r>
              <a:rPr lang="en-US">
                <a:cs typeface="Calibri" panose="020F0502020204030204"/>
              </a:rPr>
              <a:t>Select 10k base shapes from </a:t>
            </a:r>
            <a:r>
              <a:rPr lang="en-US" err="1">
                <a:cs typeface="Calibri" panose="020F0502020204030204"/>
              </a:rPr>
              <a:t>PartNet</a:t>
            </a:r>
            <a:r>
              <a:rPr lang="en-US">
                <a:cs typeface="Calibri" panose="020F0502020204030204"/>
              </a:rPr>
              <a:t> and Thingi10k</a:t>
            </a: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p:txBody>
      </p:sp>
      <p:pic>
        <p:nvPicPr>
          <p:cNvPr id="4" name="Picture 4" descr="A picture containing dark&#10;&#10;Description automatically generated">
            <a:extLst>
              <a:ext uri="{FF2B5EF4-FFF2-40B4-BE49-F238E27FC236}">
                <a16:creationId xmlns:a16="http://schemas.microsoft.com/office/drawing/2014/main" id="{F2ACC12C-38AB-4F10-B095-A09F39B36F49}"/>
              </a:ext>
            </a:extLst>
          </p:cNvPr>
          <p:cNvPicPr>
            <a:picLocks noChangeAspect="1"/>
          </p:cNvPicPr>
          <p:nvPr/>
        </p:nvPicPr>
        <p:blipFill rotWithShape="1">
          <a:blip r:embed="rId3"/>
          <a:srcRect r="88017" b="218"/>
          <a:stretch/>
        </p:blipFill>
        <p:spPr>
          <a:xfrm>
            <a:off x="6880596" y="-207"/>
            <a:ext cx="3920354" cy="7030284"/>
          </a:xfrm>
          <a:prstGeom prst="rect">
            <a:avLst/>
          </a:prstGeom>
        </p:spPr>
      </p:pic>
    </p:spTree>
    <p:extLst>
      <p:ext uri="{BB962C8B-B14F-4D97-AF65-F5344CB8AC3E}">
        <p14:creationId xmlns:p14="http://schemas.microsoft.com/office/powerpoint/2010/main" val="612093527"/>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71F73849-4462-44EF-AF84-05CA296F60C8}">
  <we:reference id="4b785c87-866c-4bad-85d8-5d1ae467ac9a" version="3.1.0.0" store="excatalog" storeType="excatalog"/>
  <we:alternateReferences/>
  <we:properties>
    <we:property name="EQUATION_HISTORY" value="&quot;[{\&quot;mathml\&quot;:\&quot;&lt;math style=\\\&quot;font-family:stix;font-size:16px;\\\&quot; xmlns=\\\&quot;http://www.w3.org/1998/Math/MathML\\\&quot;&gt;&lt;mstyle mathsize=\\\&quot;16px\\\&quot;&gt;&lt;mi&gt;T&lt;/mi&gt;&lt;/mstyle&gt;&lt;/math&gt;\&quot;,\&quot;base64Image\&quot;:\&quot;iVBORw0KGgoAAAANSUhEUgAAAEAAAABCCAYAAADnodDVAAAACXBIWXMAAA7EAAAOxAGVKw4bAAAABGJhU0UAAABBwf/jmAAAAuhJREFUeNrtm0FErFEUx4+RtEibWTxJ2iRJ8miRVomRJMlsMtIqkrRIokVapE3SIkkkySwyJCOthhYZLfJ40urJY6TV8wwtkmRE3csdxpia/53v9vX1rz9nN+fc7/zOd7/55sy5IpiqlD0peyazZjB/GSZMPiMW2iYEsG0D4C8QUG+RtLK4smllUWX9ytqV1SqrVhYqirsHXuzMG9cWMvEHzOfOwJjDaPItZQIdKhsyzwlb/QMvts0yrv78eZli1aDBJl8JkjJwKlUrmPyNhzXir8RM2wRJlggwJ941DQLY87hOqS2xiDrr/ZUrch4XN0qCAKIe1+ksEbMbdY4UOa46Sl6DfQQfrHUO1rsqiHlv47hS4Hgp7tQLVj/taL3CZ0HCxvHCw5P4LS2BABYdrbdZyRb+UeC0JW6Ffld3vQPwBtQpZhxyNk6AasHfFXcO18zfAVc2TgnjtO64+lGw+gmHa+6amBs2TllTqSbHAHZAAKMO18wXc9DGSb/D94l7ZUAA9Q7XXFZ2W+HrulM1g8lfCqnGQQCrrAAOQAB9jMmHzGtoueRzJfoGFOoCq3/MevsvgACmWAGcggBaGZNH2+rXrNVH2+q7rAA2xHGn9rPpD9j9qWFMvt7n7k/gNOZz9ydwSvjc/QmcskDyt6zJ//yA7k+gNAsCiLECSIEAwqyvv7mv3P3pB6u/wgpgDQQQYQVwAST/wNr9CYPVT7JWfwQEMMkKIA4CaGEFgAw/ZViTR4eftlgBoMNPtN2fI7D7U82YfAh8/T1lrT46/DTPCmAZBNDJCuAcSD7Lmjw6/BRnBYAOP9F2f9DhpzArAGT46Rdr8ujw0xIrgAkQQDcrgEOw+0MpdPiJdvZnCLz9d1gBnIAANhmTjwh+UJGuAdIo+Lm//PlCqn3/X+yOqj599l+B+syQHmL8LZWf19XfFvqvsB4JwOg6sr8PTMKP8j4HmPWxGP0Pkm6j7SvrCBKAKfH/RPeAfMtfvQD5IKCwup+EiwAAAGp0RVh0TWF0aE1MADxtYXRoIHhtbG5zPSJodHRwOi8vd3d3LnczLm9yZy8xOTk4L01hdGgvTWF0aE1MIj48bXN0eWxlIG1hdGhzaXplPSIxNnB4Ij48bWk+VDwvbWk+PC9tc3R5bGU+PC9tYXRoPkPdMe0AAAAASUVORK5CYII=\&quot;,\&quot;slideId\&quot;:259,\&quot;accessibleText\&quot;:\&quot;T\&quot;,\&quot;imageHeight\&quot;:7.135135135135135}]&quot;"/>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23</Slides>
  <Notes>17</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Breaking Bad: A Dataset for Geometric Fracture and Reassembly</vt:lpstr>
      <vt:lpstr>Task: Fracture reassembly</vt:lpstr>
      <vt:lpstr>Examples of fractures</vt:lpstr>
      <vt:lpstr>Existing assembly datasets</vt:lpstr>
      <vt:lpstr>Semantic vs. Geometric</vt:lpstr>
      <vt:lpstr>Breaking Bad: A dataset for fracture reassembly</vt:lpstr>
      <vt:lpstr>Dataset generation</vt:lpstr>
      <vt:lpstr>Dataset generation</vt:lpstr>
      <vt:lpstr>Dataset generation</vt:lpstr>
      <vt:lpstr>Dataset generation</vt:lpstr>
      <vt:lpstr>Dataset generation</vt:lpstr>
      <vt:lpstr>Our dataset: 1M fractures</vt:lpstr>
      <vt:lpstr>Our dataset: 1M fractures</vt:lpstr>
      <vt:lpstr>Benchmark</vt:lpstr>
      <vt:lpstr>Benchmark</vt:lpstr>
      <vt:lpstr>Benchmark</vt:lpstr>
      <vt:lpstr>Analysis</vt:lpstr>
      <vt:lpstr>Analysis</vt:lpstr>
      <vt:lpstr>Future Work</vt:lpstr>
      <vt:lpstr>Future Work</vt:lpstr>
      <vt:lpstr>Future Work</vt:lpstr>
      <vt:lpstr>Future Work</vt:lpstr>
      <vt:lpstr>Breaking Bad: A Dataset for Geometric Fracture and Reassembly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60</cp:revision>
  <dcterms:created xsi:type="dcterms:W3CDTF">2022-10-13T18:44:13Z</dcterms:created>
  <dcterms:modified xsi:type="dcterms:W3CDTF">2023-03-30T21:04:47Z</dcterms:modified>
</cp:coreProperties>
</file>

<file path=docProps/thumbnail.jpeg>
</file>